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handoutMasterIdLst>
    <p:handoutMasterId r:id="rId14"/>
  </p:handoutMasterIdLst>
  <p:sldIdLst>
    <p:sldId id="269" r:id="rId2"/>
    <p:sldId id="276" r:id="rId3"/>
    <p:sldId id="259" r:id="rId4"/>
    <p:sldId id="261" r:id="rId5"/>
    <p:sldId id="281" r:id="rId6"/>
    <p:sldId id="280" r:id="rId7"/>
    <p:sldId id="279" r:id="rId8"/>
    <p:sldId id="282" r:id="rId9"/>
    <p:sldId id="283" r:id="rId10"/>
    <p:sldId id="277" r:id="rId11"/>
    <p:sldId id="278" r:id="rId1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DCD2"/>
    <a:srgbClr val="AACAE4"/>
    <a:srgbClr val="069CD1"/>
    <a:srgbClr val="20B1D1"/>
    <a:srgbClr val="76B0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7"/>
    <p:restoredTop sz="93734"/>
  </p:normalViewPr>
  <p:slideViewPr>
    <p:cSldViewPr snapToGrid="0">
      <p:cViewPr varScale="1">
        <p:scale>
          <a:sx n="131" d="100"/>
          <a:sy n="131" d="100"/>
        </p:scale>
        <p:origin x="1992"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760D5E4-E44A-4F47-AF61-CEEFAF6C3BC5}" type="datetimeFigureOut">
              <a:rPr lang="en-US" smtClean="0"/>
              <a:pPr/>
              <a:t>9/10/19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8F8EF4F-B119-3745-955D-539A6921C6DA}" type="slidenum">
              <a:rPr lang="en-US" smtClean="0"/>
              <a:pPr/>
              <a:t>‹#›</a:t>
            </a:fld>
            <a:endParaRPr lang="en-US"/>
          </a:p>
        </p:txBody>
      </p:sp>
    </p:spTree>
    <p:extLst>
      <p:ext uri="{BB962C8B-B14F-4D97-AF65-F5344CB8AC3E}">
        <p14:creationId xmlns:p14="http://schemas.microsoft.com/office/powerpoint/2010/main" val="11835934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68AC777D-8382-334B-9852-E357FE6A1D47}" type="datetimeFigureOut">
              <a:rPr lang="en-US"/>
              <a:pPr/>
              <a:t>9/10/19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C85AAAB6-106E-5C4B-949F-57E410456BCD}" type="slidenum">
              <a:rPr lang="en-US"/>
              <a:pPr/>
              <a:t>‹#›</a:t>
            </a:fld>
            <a:endParaRPr lang="en-US"/>
          </a:p>
        </p:txBody>
      </p:sp>
    </p:spTree>
    <p:extLst>
      <p:ext uri="{BB962C8B-B14F-4D97-AF65-F5344CB8AC3E}">
        <p14:creationId xmlns:p14="http://schemas.microsoft.com/office/powerpoint/2010/main" val="20239276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Geneva" charset="-128"/>
        <a:cs typeface="+mn-cs"/>
      </a:defRPr>
    </a:lvl2pPr>
    <a:lvl3pPr marL="914400" algn="l" rtl="0" eaLnBrk="0" fontAlgn="base" hangingPunct="0">
      <a:spcBef>
        <a:spcPct val="30000"/>
      </a:spcBef>
      <a:spcAft>
        <a:spcPct val="0"/>
      </a:spcAft>
      <a:defRPr sz="1200" kern="1200">
        <a:solidFill>
          <a:schemeClr val="tx1"/>
        </a:solidFill>
        <a:latin typeface="+mn-lt"/>
        <a:ea typeface="Geneva" charset="-128"/>
        <a:cs typeface="+mn-cs"/>
      </a:defRPr>
    </a:lvl3pPr>
    <a:lvl4pPr marL="1371600" algn="l" rtl="0" eaLnBrk="0" fontAlgn="base" hangingPunct="0">
      <a:spcBef>
        <a:spcPct val="30000"/>
      </a:spcBef>
      <a:spcAft>
        <a:spcPct val="0"/>
      </a:spcAft>
      <a:defRPr sz="1200" kern="1200">
        <a:solidFill>
          <a:schemeClr val="tx1"/>
        </a:solidFill>
        <a:latin typeface="+mn-lt"/>
        <a:ea typeface="Geneva" charset="-128"/>
        <a:cs typeface="+mn-cs"/>
      </a:defRPr>
    </a:lvl4pPr>
    <a:lvl5pPr marL="1828800" algn="l" rtl="0" eaLnBrk="0" fontAlgn="base" hangingPunct="0">
      <a:spcBef>
        <a:spcPct val="30000"/>
      </a:spcBef>
      <a:spcAft>
        <a:spcPct val="0"/>
      </a:spcAft>
      <a:defRPr sz="1200" kern="1200">
        <a:solidFill>
          <a:schemeClr val="tx1"/>
        </a:solidFill>
        <a:latin typeface="+mn-lt"/>
        <a:ea typeface="Geneva"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p:spPr>
      </p:sp>
      <p:sp>
        <p:nvSpPr>
          <p:cNvPr id="153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7172" name="Slide Number Placeholder 3"/>
          <p:cNvSpPr>
            <a:spLocks noGrp="1"/>
          </p:cNvSpPr>
          <p:nvPr>
            <p:ph type="sldNum" sz="quarter" idx="5"/>
          </p:nvPr>
        </p:nvSpPr>
        <p:spPr bwMode="auto">
          <a:ln>
            <a:miter lim="800000"/>
            <a:headEnd/>
            <a:tailEnd/>
          </a:ln>
        </p:spPr>
        <p:txBody>
          <a:bodyPr/>
          <a:lstStyle/>
          <a:p>
            <a:fld id="{DE735BC2-C9DA-9D44-BBC5-581A5F62B60D}" type="slidenum">
              <a:rPr lang="en-US"/>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7"/>
          <p:cNvSpPr>
            <a:spLocks noGrp="1" noChangeArrowheads="1"/>
          </p:cNvSpPr>
          <p:nvPr>
            <p:ph type="dt" sz="half" idx="10"/>
          </p:nvPr>
        </p:nvSpPr>
        <p:spPr/>
        <p:txBody>
          <a:bodyPr/>
          <a:lstStyle>
            <a:lvl1pPr>
              <a:defRPr/>
            </a:lvl1pPr>
          </a:lstStyle>
          <a:p>
            <a:fld id="{E5446439-0BBC-2D42-B37F-C59085406736}" type="datetime1">
              <a:rPr lang="en-US"/>
              <a:pPr/>
              <a:t>9/10/19</a:t>
            </a:fld>
            <a:endParaRPr lang="en-US"/>
          </a:p>
        </p:txBody>
      </p:sp>
      <p:sp>
        <p:nvSpPr>
          <p:cNvPr id="5" name="Rectangle 18"/>
          <p:cNvSpPr>
            <a:spLocks noGrp="1" noChangeArrowheads="1"/>
          </p:cNvSpPr>
          <p:nvPr>
            <p:ph type="ftr" sz="quarter" idx="11"/>
          </p:nvPr>
        </p:nvSpPr>
        <p:spPr>
          <a:xfrm>
            <a:off x="2743200" y="6477000"/>
            <a:ext cx="3581400" cy="244475"/>
          </a:xfrm>
        </p:spPr>
        <p:txBody>
          <a:bodyPr/>
          <a:lstStyle>
            <a:lvl1pPr>
              <a:defRPr/>
            </a:lvl1pPr>
          </a:lstStyle>
          <a:p>
            <a:pPr>
              <a:defRPr/>
            </a:pPr>
            <a:endParaRPr lang="en-US" dirty="0"/>
          </a:p>
        </p:txBody>
      </p:sp>
      <p:sp>
        <p:nvSpPr>
          <p:cNvPr id="6" name="Rectangle 19"/>
          <p:cNvSpPr>
            <a:spLocks noGrp="1" noChangeArrowheads="1"/>
          </p:cNvSpPr>
          <p:nvPr>
            <p:ph type="sldNum" sz="quarter" idx="12"/>
          </p:nvPr>
        </p:nvSpPr>
        <p:spPr/>
        <p:txBody>
          <a:bodyPr/>
          <a:lstStyle>
            <a:lvl1pPr>
              <a:defRPr/>
            </a:lvl1pPr>
          </a:lstStyle>
          <a:p>
            <a:fld id="{F58A7087-8CAB-4A47-87A4-7400A96595AB}"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p:cNvSpPr>
            <a:spLocks noGrp="1" noChangeArrowheads="1"/>
          </p:cNvSpPr>
          <p:nvPr>
            <p:ph type="dt" sz="half" idx="10"/>
          </p:nvPr>
        </p:nvSpPr>
        <p:spPr>
          <a:ln/>
        </p:spPr>
        <p:txBody>
          <a:bodyPr/>
          <a:lstStyle>
            <a:lvl1pPr>
              <a:defRPr/>
            </a:lvl1pPr>
          </a:lstStyle>
          <a:p>
            <a:fld id="{79E2FFDC-E2AC-4D46-98B4-D17A1B5F2184}" type="datetime1">
              <a:rPr lang="en-US"/>
              <a:pPr/>
              <a:t>9/10/19</a:t>
            </a:fld>
            <a:endParaRPr lang="en-US"/>
          </a:p>
        </p:txBody>
      </p:sp>
      <p:sp>
        <p:nvSpPr>
          <p:cNvPr id="5" name="Rectangle 18"/>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19"/>
          <p:cNvSpPr>
            <a:spLocks noGrp="1" noChangeArrowheads="1"/>
          </p:cNvSpPr>
          <p:nvPr>
            <p:ph type="sldNum" sz="quarter" idx="12"/>
          </p:nvPr>
        </p:nvSpPr>
        <p:spPr>
          <a:ln/>
        </p:spPr>
        <p:txBody>
          <a:bodyPr/>
          <a:lstStyle>
            <a:lvl1pPr>
              <a:defRPr/>
            </a:lvl1pPr>
          </a:lstStyle>
          <a:p>
            <a:fld id="{88F75DEC-0A41-6F47-94DE-3B343C873A4A}"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p:cNvSpPr>
            <a:spLocks noGrp="1" noChangeArrowheads="1"/>
          </p:cNvSpPr>
          <p:nvPr>
            <p:ph type="dt" sz="half" idx="10"/>
          </p:nvPr>
        </p:nvSpPr>
        <p:spPr>
          <a:ln/>
        </p:spPr>
        <p:txBody>
          <a:bodyPr/>
          <a:lstStyle>
            <a:lvl1pPr>
              <a:defRPr/>
            </a:lvl1pPr>
          </a:lstStyle>
          <a:p>
            <a:fld id="{DA4CC26D-81DD-1A4C-B358-F833F1126EF6}" type="datetime1">
              <a:rPr lang="en-US"/>
              <a:pPr/>
              <a:t>9/10/19</a:t>
            </a:fld>
            <a:endParaRPr lang="en-US"/>
          </a:p>
        </p:txBody>
      </p:sp>
      <p:sp>
        <p:nvSpPr>
          <p:cNvPr id="5" name="Rectangle 18"/>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19"/>
          <p:cNvSpPr>
            <a:spLocks noGrp="1" noChangeArrowheads="1"/>
          </p:cNvSpPr>
          <p:nvPr>
            <p:ph type="sldNum" sz="quarter" idx="12"/>
          </p:nvPr>
        </p:nvSpPr>
        <p:spPr>
          <a:ln/>
        </p:spPr>
        <p:txBody>
          <a:bodyPr/>
          <a:lstStyle>
            <a:lvl1pPr>
              <a:defRPr/>
            </a:lvl1pPr>
          </a:lstStyle>
          <a:p>
            <a:fld id="{0BDF0D76-ECC9-C146-B676-0D365D10FA3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p:cNvSpPr>
            <a:spLocks noGrp="1" noChangeArrowheads="1"/>
          </p:cNvSpPr>
          <p:nvPr>
            <p:ph type="dt" sz="half" idx="10"/>
          </p:nvPr>
        </p:nvSpPr>
        <p:spPr>
          <a:ln/>
        </p:spPr>
        <p:txBody>
          <a:bodyPr/>
          <a:lstStyle>
            <a:lvl1pPr>
              <a:defRPr/>
            </a:lvl1pPr>
          </a:lstStyle>
          <a:p>
            <a:fld id="{7B23B7C5-0B93-0F4F-BAC2-D653FFE3B044}" type="datetime1">
              <a:rPr lang="en-US"/>
              <a:pPr/>
              <a:t>9/10/19</a:t>
            </a:fld>
            <a:endParaRPr lang="en-US"/>
          </a:p>
        </p:txBody>
      </p:sp>
      <p:sp>
        <p:nvSpPr>
          <p:cNvPr id="5" name="Rectangle 18"/>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19"/>
          <p:cNvSpPr>
            <a:spLocks noGrp="1" noChangeArrowheads="1"/>
          </p:cNvSpPr>
          <p:nvPr>
            <p:ph type="sldNum" sz="quarter" idx="12"/>
          </p:nvPr>
        </p:nvSpPr>
        <p:spPr>
          <a:ln/>
        </p:spPr>
        <p:txBody>
          <a:bodyPr/>
          <a:lstStyle>
            <a:lvl1pPr>
              <a:defRPr/>
            </a:lvl1pPr>
          </a:lstStyle>
          <a:p>
            <a:fld id="{40129065-2021-9F47-B7F9-5372C2B7933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7"/>
          <p:cNvSpPr>
            <a:spLocks noGrp="1" noChangeArrowheads="1"/>
          </p:cNvSpPr>
          <p:nvPr>
            <p:ph type="dt" sz="half" idx="10"/>
          </p:nvPr>
        </p:nvSpPr>
        <p:spPr>
          <a:ln/>
        </p:spPr>
        <p:txBody>
          <a:bodyPr/>
          <a:lstStyle>
            <a:lvl1pPr>
              <a:defRPr/>
            </a:lvl1pPr>
          </a:lstStyle>
          <a:p>
            <a:fld id="{DF8E6CB4-319B-BC47-A239-AA9AC454BAB3}" type="datetime1">
              <a:rPr lang="en-US"/>
              <a:pPr/>
              <a:t>9/10/19</a:t>
            </a:fld>
            <a:endParaRPr lang="en-US"/>
          </a:p>
        </p:txBody>
      </p:sp>
      <p:sp>
        <p:nvSpPr>
          <p:cNvPr id="5" name="Rectangle 18"/>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19"/>
          <p:cNvSpPr>
            <a:spLocks noGrp="1" noChangeArrowheads="1"/>
          </p:cNvSpPr>
          <p:nvPr>
            <p:ph type="sldNum" sz="quarter" idx="12"/>
          </p:nvPr>
        </p:nvSpPr>
        <p:spPr>
          <a:ln/>
        </p:spPr>
        <p:txBody>
          <a:bodyPr/>
          <a:lstStyle>
            <a:lvl1pPr>
              <a:defRPr/>
            </a:lvl1pPr>
          </a:lstStyle>
          <a:p>
            <a:fld id="{190ED817-D62E-314B-AA68-8B0F65EDE8F0}"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7"/>
          <p:cNvSpPr>
            <a:spLocks noGrp="1" noChangeArrowheads="1"/>
          </p:cNvSpPr>
          <p:nvPr>
            <p:ph type="dt" sz="half" idx="10"/>
          </p:nvPr>
        </p:nvSpPr>
        <p:spPr>
          <a:ln/>
        </p:spPr>
        <p:txBody>
          <a:bodyPr/>
          <a:lstStyle>
            <a:lvl1pPr>
              <a:defRPr/>
            </a:lvl1pPr>
          </a:lstStyle>
          <a:p>
            <a:fld id="{CF6D758C-4349-894C-A970-52921BE1F1AC}" type="datetime1">
              <a:rPr lang="en-US"/>
              <a:pPr/>
              <a:t>9/10/19</a:t>
            </a:fld>
            <a:endParaRPr lang="en-US"/>
          </a:p>
        </p:txBody>
      </p:sp>
      <p:sp>
        <p:nvSpPr>
          <p:cNvPr id="6" name="Rectangle 18"/>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19"/>
          <p:cNvSpPr>
            <a:spLocks noGrp="1" noChangeArrowheads="1"/>
          </p:cNvSpPr>
          <p:nvPr>
            <p:ph type="sldNum" sz="quarter" idx="12"/>
          </p:nvPr>
        </p:nvSpPr>
        <p:spPr>
          <a:ln/>
        </p:spPr>
        <p:txBody>
          <a:bodyPr/>
          <a:lstStyle>
            <a:lvl1pPr>
              <a:defRPr/>
            </a:lvl1pPr>
          </a:lstStyle>
          <a:p>
            <a:fld id="{F666652A-F47E-D04C-8668-FB591FA00969}"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7"/>
          <p:cNvSpPr>
            <a:spLocks noGrp="1" noChangeArrowheads="1"/>
          </p:cNvSpPr>
          <p:nvPr>
            <p:ph type="dt" sz="half" idx="10"/>
          </p:nvPr>
        </p:nvSpPr>
        <p:spPr>
          <a:ln/>
        </p:spPr>
        <p:txBody>
          <a:bodyPr/>
          <a:lstStyle>
            <a:lvl1pPr>
              <a:defRPr/>
            </a:lvl1pPr>
          </a:lstStyle>
          <a:p>
            <a:fld id="{E674FFCB-82AB-C940-A5B1-A7FDB96869A4}" type="datetime1">
              <a:rPr lang="en-US"/>
              <a:pPr/>
              <a:t>9/10/19</a:t>
            </a:fld>
            <a:endParaRPr lang="en-US"/>
          </a:p>
        </p:txBody>
      </p:sp>
      <p:sp>
        <p:nvSpPr>
          <p:cNvPr id="8" name="Rectangle 18"/>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19"/>
          <p:cNvSpPr>
            <a:spLocks noGrp="1" noChangeArrowheads="1"/>
          </p:cNvSpPr>
          <p:nvPr>
            <p:ph type="sldNum" sz="quarter" idx="12"/>
          </p:nvPr>
        </p:nvSpPr>
        <p:spPr>
          <a:ln/>
        </p:spPr>
        <p:txBody>
          <a:bodyPr/>
          <a:lstStyle>
            <a:lvl1pPr>
              <a:defRPr/>
            </a:lvl1pPr>
          </a:lstStyle>
          <a:p>
            <a:fld id="{4FEBC750-6879-0F43-A765-59CDFD951BC9}"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Rectangle 17"/>
          <p:cNvSpPr>
            <a:spLocks noGrp="1" noChangeArrowheads="1"/>
          </p:cNvSpPr>
          <p:nvPr>
            <p:ph type="dt" sz="half" idx="10"/>
          </p:nvPr>
        </p:nvSpPr>
        <p:spPr>
          <a:ln/>
        </p:spPr>
        <p:txBody>
          <a:bodyPr/>
          <a:lstStyle>
            <a:lvl1pPr>
              <a:defRPr/>
            </a:lvl1pPr>
          </a:lstStyle>
          <a:p>
            <a:fld id="{7EEF63E6-9FA0-D54E-9B52-979FC4CFB701}" type="datetime1">
              <a:rPr lang="en-US"/>
              <a:pPr/>
              <a:t>9/10/19</a:t>
            </a:fld>
            <a:endParaRPr lang="en-US"/>
          </a:p>
        </p:txBody>
      </p:sp>
      <p:sp>
        <p:nvSpPr>
          <p:cNvPr id="4" name="Rectangle 18"/>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19"/>
          <p:cNvSpPr>
            <a:spLocks noGrp="1" noChangeArrowheads="1"/>
          </p:cNvSpPr>
          <p:nvPr>
            <p:ph type="sldNum" sz="quarter" idx="12"/>
          </p:nvPr>
        </p:nvSpPr>
        <p:spPr>
          <a:ln/>
        </p:spPr>
        <p:txBody>
          <a:bodyPr/>
          <a:lstStyle>
            <a:lvl1pPr>
              <a:defRPr/>
            </a:lvl1pPr>
          </a:lstStyle>
          <a:p>
            <a:fld id="{B314F7EB-4C97-5C4C-A372-B9970469CD04}"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7"/>
          <p:cNvSpPr>
            <a:spLocks noGrp="1" noChangeArrowheads="1"/>
          </p:cNvSpPr>
          <p:nvPr>
            <p:ph type="dt" sz="half" idx="10"/>
          </p:nvPr>
        </p:nvSpPr>
        <p:spPr>
          <a:ln/>
        </p:spPr>
        <p:txBody>
          <a:bodyPr/>
          <a:lstStyle>
            <a:lvl1pPr>
              <a:defRPr/>
            </a:lvl1pPr>
          </a:lstStyle>
          <a:p>
            <a:fld id="{A5355842-855E-B649-997A-CC42AF553CC4}" type="datetime1">
              <a:rPr lang="en-US"/>
              <a:pPr/>
              <a:t>9/10/19</a:t>
            </a:fld>
            <a:endParaRPr lang="en-US"/>
          </a:p>
        </p:txBody>
      </p:sp>
      <p:sp>
        <p:nvSpPr>
          <p:cNvPr id="3" name="Rectangle 18"/>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19"/>
          <p:cNvSpPr>
            <a:spLocks noGrp="1" noChangeArrowheads="1"/>
          </p:cNvSpPr>
          <p:nvPr>
            <p:ph type="sldNum" sz="quarter" idx="12"/>
          </p:nvPr>
        </p:nvSpPr>
        <p:spPr>
          <a:ln/>
        </p:spPr>
        <p:txBody>
          <a:bodyPr/>
          <a:lstStyle>
            <a:lvl1pPr>
              <a:defRPr/>
            </a:lvl1pPr>
          </a:lstStyle>
          <a:p>
            <a:fld id="{31AC81FB-5CE6-AB49-B5C8-21005EA0497E}"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7"/>
          <p:cNvSpPr>
            <a:spLocks noGrp="1" noChangeArrowheads="1"/>
          </p:cNvSpPr>
          <p:nvPr>
            <p:ph type="dt" sz="half" idx="10"/>
          </p:nvPr>
        </p:nvSpPr>
        <p:spPr>
          <a:ln/>
        </p:spPr>
        <p:txBody>
          <a:bodyPr/>
          <a:lstStyle>
            <a:lvl1pPr>
              <a:defRPr/>
            </a:lvl1pPr>
          </a:lstStyle>
          <a:p>
            <a:fld id="{5A562351-08EA-9F45-9235-C1996BEAC014}" type="datetime1">
              <a:rPr lang="en-US"/>
              <a:pPr/>
              <a:t>9/10/19</a:t>
            </a:fld>
            <a:endParaRPr lang="en-US"/>
          </a:p>
        </p:txBody>
      </p:sp>
      <p:sp>
        <p:nvSpPr>
          <p:cNvPr id="6" name="Rectangle 18"/>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19"/>
          <p:cNvSpPr>
            <a:spLocks noGrp="1" noChangeArrowheads="1"/>
          </p:cNvSpPr>
          <p:nvPr>
            <p:ph type="sldNum" sz="quarter" idx="12"/>
          </p:nvPr>
        </p:nvSpPr>
        <p:spPr>
          <a:ln/>
        </p:spPr>
        <p:txBody>
          <a:bodyPr/>
          <a:lstStyle>
            <a:lvl1pPr>
              <a:defRPr/>
            </a:lvl1pPr>
          </a:lstStyle>
          <a:p>
            <a:fld id="{AFA69E18-A1BF-E34C-8B60-35ADC38BAAF6}"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7"/>
          <p:cNvSpPr>
            <a:spLocks noGrp="1" noChangeArrowheads="1"/>
          </p:cNvSpPr>
          <p:nvPr>
            <p:ph type="dt" sz="half" idx="10"/>
          </p:nvPr>
        </p:nvSpPr>
        <p:spPr>
          <a:ln/>
        </p:spPr>
        <p:txBody>
          <a:bodyPr/>
          <a:lstStyle>
            <a:lvl1pPr>
              <a:defRPr/>
            </a:lvl1pPr>
          </a:lstStyle>
          <a:p>
            <a:fld id="{13060890-1F90-174F-831E-34C2E7C97D30}" type="datetime1">
              <a:rPr lang="en-US"/>
              <a:pPr/>
              <a:t>9/10/19</a:t>
            </a:fld>
            <a:endParaRPr lang="en-US"/>
          </a:p>
        </p:txBody>
      </p:sp>
      <p:sp>
        <p:nvSpPr>
          <p:cNvPr id="6" name="Rectangle 18"/>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19"/>
          <p:cNvSpPr>
            <a:spLocks noGrp="1" noChangeArrowheads="1"/>
          </p:cNvSpPr>
          <p:nvPr>
            <p:ph type="sldNum" sz="quarter" idx="12"/>
          </p:nvPr>
        </p:nvSpPr>
        <p:spPr>
          <a:ln/>
        </p:spPr>
        <p:txBody>
          <a:bodyPr/>
          <a:lstStyle>
            <a:lvl1pPr>
              <a:defRPr/>
            </a:lvl1pPr>
          </a:lstStyle>
          <a:p>
            <a:fld id="{588F7FCA-103B-B145-BB1C-2A5111EFE15B}"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ChangeArrowheads="1"/>
          </p:cNvSpPr>
          <p:nvPr/>
        </p:nvSpPr>
        <p:spPr bwMode="auto">
          <a:xfrm>
            <a:off x="1524000" y="76200"/>
            <a:ext cx="5943600" cy="152400"/>
          </a:xfrm>
          <a:prstGeom prst="rect">
            <a:avLst/>
          </a:prstGeom>
          <a:noFill/>
          <a:ln w="9525">
            <a:noFill/>
            <a:miter lim="800000"/>
            <a:headEnd/>
            <a:tailEnd/>
          </a:ln>
        </p:spPr>
        <p:txBody>
          <a:bodyPr lIns="0" tIns="0" rIns="0" bIns="0">
            <a:prstTxWarp prst="textNoShape">
              <a:avLst/>
            </a:prstTxWarp>
            <a:spAutoFit/>
          </a:bodyPr>
          <a:lstStyle/>
          <a:p>
            <a:pPr algn="ctr" defTabSz="844550"/>
            <a:r>
              <a:rPr lang="en-US" sz="900" b="1">
                <a:solidFill>
                  <a:srgbClr val="333399"/>
                </a:solidFill>
              </a:rPr>
              <a:t>MULTIMISSION GROUND SYSTEM &amp; SERVICES OFFICE, INTERPLANETARY NETWORK DIRECTORATE</a:t>
            </a:r>
            <a:r>
              <a:rPr lang="en-US" sz="1000">
                <a:solidFill>
                  <a:srgbClr val="333399"/>
                </a:solidFill>
                <a:latin typeface="Univers (WN)" charset="0"/>
              </a:rPr>
              <a:t>   </a:t>
            </a:r>
            <a:endParaRPr lang="en-US" sz="2200">
              <a:solidFill>
                <a:srgbClr val="333399"/>
              </a:solidFill>
              <a:latin typeface="Univers (WN)" charset="0"/>
            </a:endParaRPr>
          </a:p>
        </p:txBody>
      </p:sp>
      <p:pic>
        <p:nvPicPr>
          <p:cNvPr id="1027" name="Picture 1187"/>
          <p:cNvPicPr>
            <a:picLocks noChangeAspect="1" noChangeArrowheads="1"/>
          </p:cNvPicPr>
          <p:nvPr/>
        </p:nvPicPr>
        <p:blipFill>
          <a:blip r:embed="rId13"/>
          <a:srcRect/>
          <a:stretch>
            <a:fillRect/>
          </a:stretch>
        </p:blipFill>
        <p:spPr bwMode="auto">
          <a:xfrm>
            <a:off x="139700" y="152400"/>
            <a:ext cx="858838" cy="704850"/>
          </a:xfrm>
          <a:prstGeom prst="rect">
            <a:avLst/>
          </a:prstGeom>
          <a:noFill/>
          <a:ln w="12700">
            <a:noFill/>
            <a:miter lim="800000"/>
            <a:headEnd/>
            <a:tailEnd/>
          </a:ln>
        </p:spPr>
      </p:pic>
      <p:grpSp>
        <p:nvGrpSpPr>
          <p:cNvPr id="1028" name="Group 1188"/>
          <p:cNvGrpSpPr>
            <a:grpSpLocks/>
          </p:cNvGrpSpPr>
          <p:nvPr/>
        </p:nvGrpSpPr>
        <p:grpSpPr bwMode="auto">
          <a:xfrm>
            <a:off x="57150" y="939800"/>
            <a:ext cx="8978900" cy="152400"/>
            <a:chOff x="192" y="624"/>
            <a:chExt cx="5376" cy="92"/>
          </a:xfrm>
        </p:grpSpPr>
        <p:sp>
          <p:nvSpPr>
            <p:cNvPr id="2" name="Rectangle 1189"/>
            <p:cNvSpPr>
              <a:spLocks noChangeArrowheads="1"/>
            </p:cNvSpPr>
            <p:nvPr userDrawn="1"/>
          </p:nvSpPr>
          <p:spPr bwMode="auto">
            <a:xfrm>
              <a:off x="192" y="624"/>
              <a:ext cx="5376" cy="46"/>
            </a:xfrm>
            <a:prstGeom prst="rect">
              <a:avLst/>
            </a:prstGeom>
            <a:gradFill rotWithShape="0">
              <a:gsLst>
                <a:gs pos="0">
                  <a:srgbClr val="618FFD">
                    <a:gamma/>
                    <a:shade val="29804"/>
                    <a:invGamma/>
                  </a:srgbClr>
                </a:gs>
                <a:gs pos="50000">
                  <a:srgbClr val="618FFD"/>
                </a:gs>
                <a:gs pos="100000">
                  <a:srgbClr val="618FFD">
                    <a:gamma/>
                    <a:shade val="29804"/>
                    <a:invGamma/>
                  </a:srgbClr>
                </a:gs>
              </a:gsLst>
              <a:lin ang="0" scaled="1"/>
            </a:gradFill>
            <a:ln w="9525">
              <a:noFill/>
              <a:miter lim="800000"/>
              <a:headEnd/>
              <a:tailEnd/>
            </a:ln>
            <a:effectLst/>
          </p:spPr>
          <p:txBody>
            <a:bodyPr wrap="none" anchor="ctr"/>
            <a:lstStyle/>
            <a:p>
              <a:pPr fontAlgn="auto">
                <a:spcBef>
                  <a:spcPts val="0"/>
                </a:spcBef>
                <a:spcAft>
                  <a:spcPts val="0"/>
                </a:spcAft>
                <a:defRPr/>
              </a:pPr>
              <a:endParaRPr lang="en-US" dirty="0">
                <a:latin typeface="+mn-lt"/>
                <a:ea typeface="+mn-ea"/>
                <a:cs typeface="+mn-cs"/>
              </a:endParaRPr>
            </a:p>
          </p:txBody>
        </p:sp>
        <p:sp>
          <p:nvSpPr>
            <p:cNvPr id="3" name="Rectangle 1190"/>
            <p:cNvSpPr>
              <a:spLocks noChangeArrowheads="1"/>
            </p:cNvSpPr>
            <p:nvPr userDrawn="1"/>
          </p:nvSpPr>
          <p:spPr bwMode="auto">
            <a:xfrm>
              <a:off x="192" y="688"/>
              <a:ext cx="5376" cy="28"/>
            </a:xfrm>
            <a:prstGeom prst="rect">
              <a:avLst/>
            </a:prstGeom>
            <a:gradFill rotWithShape="0">
              <a:gsLst>
                <a:gs pos="0">
                  <a:srgbClr val="FC0128">
                    <a:gamma/>
                    <a:shade val="29804"/>
                    <a:invGamma/>
                  </a:srgbClr>
                </a:gs>
                <a:gs pos="50000">
                  <a:srgbClr val="FC0128"/>
                </a:gs>
                <a:gs pos="100000">
                  <a:srgbClr val="FC0128">
                    <a:gamma/>
                    <a:shade val="29804"/>
                    <a:invGamma/>
                  </a:srgbClr>
                </a:gs>
              </a:gsLst>
              <a:lin ang="0" scaled="1"/>
            </a:gradFill>
            <a:ln w="9525">
              <a:noFill/>
              <a:miter lim="800000"/>
              <a:headEnd/>
              <a:tailEnd/>
            </a:ln>
            <a:effectLst/>
          </p:spPr>
          <p:txBody>
            <a:bodyPr wrap="none" anchor="ctr"/>
            <a:lstStyle/>
            <a:p>
              <a:pPr fontAlgn="auto">
                <a:spcBef>
                  <a:spcPts val="0"/>
                </a:spcBef>
                <a:spcAft>
                  <a:spcPts val="0"/>
                </a:spcAft>
                <a:defRPr/>
              </a:pPr>
              <a:endParaRPr lang="en-US" dirty="0">
                <a:latin typeface="+mn-lt"/>
                <a:ea typeface="+mn-ea"/>
                <a:cs typeface="+mn-cs"/>
              </a:endParaRPr>
            </a:p>
          </p:txBody>
        </p:sp>
      </p:grpSp>
      <p:pic>
        <p:nvPicPr>
          <p:cNvPr id="1029" name="Picture 7"/>
          <p:cNvPicPr>
            <a:picLocks noChangeAspect="1" noChangeArrowheads="1"/>
          </p:cNvPicPr>
          <p:nvPr/>
        </p:nvPicPr>
        <p:blipFill>
          <a:blip r:embed="rId14"/>
          <a:srcRect/>
          <a:stretch>
            <a:fillRect/>
          </a:stretch>
        </p:blipFill>
        <p:spPr bwMode="auto">
          <a:xfrm>
            <a:off x="7848600" y="109538"/>
            <a:ext cx="1066800" cy="728662"/>
          </a:xfrm>
          <a:prstGeom prst="rect">
            <a:avLst/>
          </a:prstGeom>
          <a:noFill/>
          <a:ln w="9525">
            <a:noFill/>
            <a:miter lim="800000"/>
            <a:headEnd/>
            <a:tailEnd/>
          </a:ln>
        </p:spPr>
      </p:pic>
      <p:sp>
        <p:nvSpPr>
          <p:cNvPr id="4" name="Rectangle 7"/>
          <p:cNvSpPr>
            <a:spLocks noChangeArrowheads="1"/>
          </p:cNvSpPr>
          <p:nvPr/>
        </p:nvSpPr>
        <p:spPr bwMode="auto">
          <a:xfrm>
            <a:off x="1524000" y="76200"/>
            <a:ext cx="5943600" cy="152400"/>
          </a:xfrm>
          <a:prstGeom prst="rect">
            <a:avLst/>
          </a:prstGeom>
          <a:noFill/>
          <a:ln w="9525">
            <a:noFill/>
            <a:miter lim="800000"/>
            <a:headEnd/>
            <a:tailEnd/>
          </a:ln>
        </p:spPr>
        <p:txBody>
          <a:bodyPr lIns="0" tIns="0" rIns="0" bIns="0">
            <a:prstTxWarp prst="textNoShape">
              <a:avLst/>
            </a:prstTxWarp>
            <a:spAutoFit/>
          </a:bodyPr>
          <a:lstStyle/>
          <a:p>
            <a:pPr algn="ctr" defTabSz="844550"/>
            <a:r>
              <a:rPr lang="en-US" sz="900" b="1">
                <a:solidFill>
                  <a:srgbClr val="333399"/>
                </a:solidFill>
              </a:rPr>
              <a:t>MULTIMISSION GROUND SYSTEM &amp; SERVICES OFFICE, INTERPLANETARY NETWORK DIRECTORATE</a:t>
            </a:r>
            <a:r>
              <a:rPr lang="en-US" sz="1000">
                <a:solidFill>
                  <a:srgbClr val="333399"/>
                </a:solidFill>
                <a:latin typeface="Univers (WN)" charset="0"/>
              </a:rPr>
              <a:t>   </a:t>
            </a:r>
            <a:endParaRPr lang="en-US" sz="2200">
              <a:solidFill>
                <a:srgbClr val="333399"/>
              </a:solidFill>
              <a:latin typeface="Univers (WN)" charset="0"/>
            </a:endParaRPr>
          </a:p>
        </p:txBody>
      </p:sp>
      <p:pic>
        <p:nvPicPr>
          <p:cNvPr id="7" name="Picture 1187"/>
          <p:cNvPicPr>
            <a:picLocks noChangeAspect="1" noChangeArrowheads="1"/>
          </p:cNvPicPr>
          <p:nvPr/>
        </p:nvPicPr>
        <p:blipFill>
          <a:blip r:embed="rId13"/>
          <a:srcRect/>
          <a:stretch>
            <a:fillRect/>
          </a:stretch>
        </p:blipFill>
        <p:spPr bwMode="auto">
          <a:xfrm>
            <a:off x="139700" y="152400"/>
            <a:ext cx="858838" cy="704850"/>
          </a:xfrm>
          <a:prstGeom prst="rect">
            <a:avLst/>
          </a:prstGeom>
          <a:noFill/>
          <a:ln w="12700">
            <a:noFill/>
            <a:miter lim="800000"/>
            <a:headEnd/>
            <a:tailEnd/>
          </a:ln>
        </p:spPr>
      </p:pic>
      <p:grpSp>
        <p:nvGrpSpPr>
          <p:cNvPr id="1032" name="Group 1188"/>
          <p:cNvGrpSpPr>
            <a:grpSpLocks/>
          </p:cNvGrpSpPr>
          <p:nvPr/>
        </p:nvGrpSpPr>
        <p:grpSpPr bwMode="auto">
          <a:xfrm>
            <a:off x="57150" y="939800"/>
            <a:ext cx="8978900" cy="152400"/>
            <a:chOff x="192" y="624"/>
            <a:chExt cx="5376" cy="92"/>
          </a:xfrm>
        </p:grpSpPr>
        <p:sp>
          <p:nvSpPr>
            <p:cNvPr id="5" name="Rectangle 1189"/>
            <p:cNvSpPr>
              <a:spLocks noChangeArrowheads="1"/>
            </p:cNvSpPr>
            <p:nvPr userDrawn="1"/>
          </p:nvSpPr>
          <p:spPr bwMode="auto">
            <a:xfrm>
              <a:off x="192" y="624"/>
              <a:ext cx="5376" cy="46"/>
            </a:xfrm>
            <a:prstGeom prst="rect">
              <a:avLst/>
            </a:prstGeom>
            <a:gradFill rotWithShape="0">
              <a:gsLst>
                <a:gs pos="0">
                  <a:srgbClr val="618FFD">
                    <a:gamma/>
                    <a:shade val="29804"/>
                    <a:invGamma/>
                  </a:srgbClr>
                </a:gs>
                <a:gs pos="50000">
                  <a:srgbClr val="618FFD"/>
                </a:gs>
                <a:gs pos="100000">
                  <a:srgbClr val="618FFD">
                    <a:gamma/>
                    <a:shade val="29804"/>
                    <a:invGamma/>
                  </a:srgbClr>
                </a:gs>
              </a:gsLst>
              <a:lin ang="0" scaled="1"/>
            </a:gradFill>
            <a:ln w="9525">
              <a:noFill/>
              <a:miter lim="800000"/>
              <a:headEnd/>
              <a:tailEnd/>
            </a:ln>
            <a:effectLst/>
          </p:spPr>
          <p:txBody>
            <a:bodyPr wrap="none" anchor="ctr"/>
            <a:lstStyle/>
            <a:p>
              <a:pPr fontAlgn="auto">
                <a:spcBef>
                  <a:spcPts val="0"/>
                </a:spcBef>
                <a:spcAft>
                  <a:spcPts val="0"/>
                </a:spcAft>
                <a:defRPr/>
              </a:pPr>
              <a:endParaRPr lang="en-US" dirty="0">
                <a:latin typeface="+mn-lt"/>
                <a:ea typeface="+mn-ea"/>
                <a:cs typeface="+mn-cs"/>
              </a:endParaRPr>
            </a:p>
          </p:txBody>
        </p:sp>
        <p:sp>
          <p:nvSpPr>
            <p:cNvPr id="6" name="Rectangle 1190"/>
            <p:cNvSpPr>
              <a:spLocks noChangeArrowheads="1"/>
            </p:cNvSpPr>
            <p:nvPr userDrawn="1"/>
          </p:nvSpPr>
          <p:spPr bwMode="auto">
            <a:xfrm>
              <a:off x="192" y="688"/>
              <a:ext cx="5376" cy="28"/>
            </a:xfrm>
            <a:prstGeom prst="rect">
              <a:avLst/>
            </a:prstGeom>
            <a:gradFill rotWithShape="0">
              <a:gsLst>
                <a:gs pos="0">
                  <a:srgbClr val="FC0128">
                    <a:gamma/>
                    <a:shade val="29804"/>
                    <a:invGamma/>
                  </a:srgbClr>
                </a:gs>
                <a:gs pos="50000">
                  <a:srgbClr val="FC0128"/>
                </a:gs>
                <a:gs pos="100000">
                  <a:srgbClr val="FC0128">
                    <a:gamma/>
                    <a:shade val="29804"/>
                    <a:invGamma/>
                  </a:srgbClr>
                </a:gs>
              </a:gsLst>
              <a:lin ang="0" scaled="1"/>
            </a:gradFill>
            <a:ln w="9525">
              <a:noFill/>
              <a:miter lim="800000"/>
              <a:headEnd/>
              <a:tailEnd/>
            </a:ln>
            <a:effectLst/>
          </p:spPr>
          <p:txBody>
            <a:bodyPr wrap="none" anchor="ctr"/>
            <a:lstStyle/>
            <a:p>
              <a:pPr fontAlgn="auto">
                <a:spcBef>
                  <a:spcPts val="0"/>
                </a:spcBef>
                <a:spcAft>
                  <a:spcPts val="0"/>
                </a:spcAft>
                <a:defRPr/>
              </a:pPr>
              <a:endParaRPr lang="en-US" dirty="0">
                <a:latin typeface="+mn-lt"/>
                <a:ea typeface="+mn-ea"/>
                <a:cs typeface="+mn-cs"/>
              </a:endParaRPr>
            </a:p>
          </p:txBody>
        </p:sp>
      </p:grpSp>
      <p:pic>
        <p:nvPicPr>
          <p:cNvPr id="1033" name="Picture 13"/>
          <p:cNvPicPr>
            <a:picLocks noChangeAspect="1" noChangeArrowheads="1"/>
          </p:cNvPicPr>
          <p:nvPr/>
        </p:nvPicPr>
        <p:blipFill>
          <a:blip r:embed="rId15"/>
          <a:srcRect/>
          <a:stretch>
            <a:fillRect/>
          </a:stretch>
        </p:blipFill>
        <p:spPr bwMode="auto">
          <a:xfrm>
            <a:off x="7848600" y="109538"/>
            <a:ext cx="1066800" cy="728662"/>
          </a:xfrm>
          <a:prstGeom prst="rect">
            <a:avLst/>
          </a:prstGeom>
          <a:noFill/>
          <a:ln w="9525">
            <a:noFill/>
            <a:miter lim="800000"/>
            <a:headEnd/>
            <a:tailEnd/>
          </a:ln>
        </p:spPr>
      </p:pic>
      <p:grpSp>
        <p:nvGrpSpPr>
          <p:cNvPr id="1034" name="Group 1188"/>
          <p:cNvGrpSpPr>
            <a:grpSpLocks/>
          </p:cNvGrpSpPr>
          <p:nvPr/>
        </p:nvGrpSpPr>
        <p:grpSpPr bwMode="auto">
          <a:xfrm>
            <a:off x="76200" y="6248400"/>
            <a:ext cx="8978900" cy="152400"/>
            <a:chOff x="192" y="624"/>
            <a:chExt cx="5376" cy="92"/>
          </a:xfrm>
        </p:grpSpPr>
        <p:sp>
          <p:nvSpPr>
            <p:cNvPr id="15525" name="Rectangle 1189"/>
            <p:cNvSpPr>
              <a:spLocks noChangeArrowheads="1"/>
            </p:cNvSpPr>
            <p:nvPr userDrawn="1"/>
          </p:nvSpPr>
          <p:spPr bwMode="auto">
            <a:xfrm>
              <a:off x="192" y="624"/>
              <a:ext cx="5376" cy="46"/>
            </a:xfrm>
            <a:prstGeom prst="rect">
              <a:avLst/>
            </a:prstGeom>
            <a:solidFill>
              <a:schemeClr val="bg1"/>
            </a:solidFill>
            <a:ln w="9525">
              <a:noFill/>
              <a:miter lim="800000"/>
              <a:headEnd/>
              <a:tailEnd/>
            </a:ln>
          </p:spPr>
          <p:txBody>
            <a:bodyPr wrap="none" anchor="ctr"/>
            <a:lstStyle/>
            <a:p>
              <a:pPr fontAlgn="auto">
                <a:spcBef>
                  <a:spcPts val="0"/>
                </a:spcBef>
                <a:spcAft>
                  <a:spcPts val="0"/>
                </a:spcAft>
                <a:defRPr/>
              </a:pPr>
              <a:endParaRPr lang="en-US" dirty="0">
                <a:latin typeface="+mn-lt"/>
                <a:ea typeface="+mn-ea"/>
                <a:cs typeface="+mn-cs"/>
              </a:endParaRPr>
            </a:p>
          </p:txBody>
        </p:sp>
        <p:sp>
          <p:nvSpPr>
            <p:cNvPr id="15526" name="Rectangle 1190"/>
            <p:cNvSpPr>
              <a:spLocks noChangeArrowheads="1"/>
            </p:cNvSpPr>
            <p:nvPr userDrawn="1"/>
          </p:nvSpPr>
          <p:spPr bwMode="auto">
            <a:xfrm>
              <a:off x="192" y="688"/>
              <a:ext cx="5376" cy="28"/>
            </a:xfrm>
            <a:prstGeom prst="rect">
              <a:avLst/>
            </a:prstGeom>
            <a:gradFill rotWithShape="0">
              <a:gsLst>
                <a:gs pos="0">
                  <a:srgbClr val="FC0128">
                    <a:gamma/>
                    <a:shade val="29804"/>
                    <a:invGamma/>
                  </a:srgbClr>
                </a:gs>
                <a:gs pos="50000">
                  <a:srgbClr val="FC0128"/>
                </a:gs>
                <a:gs pos="100000">
                  <a:srgbClr val="FC0128">
                    <a:gamma/>
                    <a:shade val="29804"/>
                    <a:invGamma/>
                  </a:srgbClr>
                </a:gs>
              </a:gsLst>
              <a:lin ang="0" scaled="1"/>
            </a:gradFill>
            <a:ln w="9525">
              <a:noFill/>
              <a:miter lim="800000"/>
              <a:headEnd/>
              <a:tailEnd/>
            </a:ln>
            <a:effectLst/>
          </p:spPr>
          <p:txBody>
            <a:bodyPr wrap="none" anchor="ctr"/>
            <a:lstStyle/>
            <a:p>
              <a:pPr fontAlgn="auto">
                <a:spcBef>
                  <a:spcPts val="0"/>
                </a:spcBef>
                <a:spcAft>
                  <a:spcPts val="0"/>
                </a:spcAft>
                <a:defRPr/>
              </a:pPr>
              <a:endParaRPr lang="en-US" dirty="0">
                <a:latin typeface="+mn-lt"/>
                <a:ea typeface="+mn-ea"/>
                <a:cs typeface="+mn-cs"/>
              </a:endParaRPr>
            </a:p>
          </p:txBody>
        </p:sp>
      </p:grpSp>
      <p:sp>
        <p:nvSpPr>
          <p:cNvPr id="202769" name="Rectangle 17"/>
          <p:cNvSpPr>
            <a:spLocks noGrp="1" noChangeArrowheads="1"/>
          </p:cNvSpPr>
          <p:nvPr>
            <p:ph type="dt" sz="half" idx="2"/>
          </p:nvPr>
        </p:nvSpPr>
        <p:spPr bwMode="auto">
          <a:xfrm>
            <a:off x="457200" y="647700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a:lvl1pPr>
          </a:lstStyle>
          <a:p>
            <a:endParaRPr lang="en-US" dirty="0"/>
          </a:p>
        </p:txBody>
      </p:sp>
      <p:sp>
        <p:nvSpPr>
          <p:cNvPr id="202770" name="Rectangle 18"/>
          <p:cNvSpPr>
            <a:spLocks noGrp="1" noChangeArrowheads="1"/>
          </p:cNvSpPr>
          <p:nvPr>
            <p:ph type="ftr" sz="quarter" idx="3"/>
          </p:nvPr>
        </p:nvSpPr>
        <p:spPr bwMode="auto">
          <a:xfrm>
            <a:off x="2819400" y="6477000"/>
            <a:ext cx="34290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100">
                <a:latin typeface="+mn-lt"/>
                <a:ea typeface="+mn-ea"/>
                <a:cs typeface="+mn-cs"/>
              </a:defRPr>
            </a:lvl1pPr>
          </a:lstStyle>
          <a:p>
            <a:pPr>
              <a:defRPr/>
            </a:pPr>
            <a:endParaRPr lang="en-US" dirty="0"/>
          </a:p>
        </p:txBody>
      </p:sp>
      <p:sp>
        <p:nvSpPr>
          <p:cNvPr id="202771" name="Rectangle 19"/>
          <p:cNvSpPr>
            <a:spLocks noGrp="1" noChangeArrowheads="1"/>
          </p:cNvSpPr>
          <p:nvPr>
            <p:ph type="sldNum" sz="quarter" idx="4"/>
          </p:nvPr>
        </p:nvSpPr>
        <p:spPr bwMode="auto">
          <a:xfrm>
            <a:off x="6553200" y="653732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lvl1pPr>
          </a:lstStyle>
          <a:p>
            <a:fld id="{0259A9C0-8F92-8346-B411-7AC961C29371}"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95"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hdr="0" ftr="0" dt="0"/>
  <p:txStyles>
    <p:titleStyle>
      <a:lvl1pPr algn="ctr" rtl="0" eaLnBrk="0" fontAlgn="base" hangingPunct="0">
        <a:spcBef>
          <a:spcPct val="0"/>
        </a:spcBef>
        <a:spcAft>
          <a:spcPct val="0"/>
        </a:spcAft>
        <a:defRPr sz="4400">
          <a:solidFill>
            <a:schemeClr val="tx2"/>
          </a:solidFill>
          <a:latin typeface="+mj-lt"/>
          <a:ea typeface="Arial" charset="0"/>
          <a:cs typeface="+mj-cs"/>
        </a:defRPr>
      </a:lvl1pPr>
      <a:lvl2pPr algn="ctr" rtl="0" eaLnBrk="0" fontAlgn="base" hangingPunct="0">
        <a:spcBef>
          <a:spcPct val="0"/>
        </a:spcBef>
        <a:spcAft>
          <a:spcPct val="0"/>
        </a:spcAft>
        <a:defRPr sz="4400">
          <a:solidFill>
            <a:schemeClr val="tx2"/>
          </a:solidFill>
          <a:latin typeface="Arial" pitchFamily="34" charset="0"/>
          <a:ea typeface="Arial" charset="0"/>
          <a:cs typeface="Arial" pitchFamily="34" charset="0"/>
        </a:defRPr>
      </a:lvl2pPr>
      <a:lvl3pPr algn="ctr" rtl="0" eaLnBrk="0" fontAlgn="base" hangingPunct="0">
        <a:spcBef>
          <a:spcPct val="0"/>
        </a:spcBef>
        <a:spcAft>
          <a:spcPct val="0"/>
        </a:spcAft>
        <a:defRPr sz="4400">
          <a:solidFill>
            <a:schemeClr val="tx2"/>
          </a:solidFill>
          <a:latin typeface="Arial" pitchFamily="34" charset="0"/>
          <a:ea typeface="Arial" charset="0"/>
          <a:cs typeface="Arial" pitchFamily="34" charset="0"/>
        </a:defRPr>
      </a:lvl3pPr>
      <a:lvl4pPr algn="ctr" rtl="0" eaLnBrk="0" fontAlgn="base" hangingPunct="0">
        <a:spcBef>
          <a:spcPct val="0"/>
        </a:spcBef>
        <a:spcAft>
          <a:spcPct val="0"/>
        </a:spcAft>
        <a:defRPr sz="4400">
          <a:solidFill>
            <a:schemeClr val="tx2"/>
          </a:solidFill>
          <a:latin typeface="Arial" pitchFamily="34" charset="0"/>
          <a:ea typeface="Arial" charset="0"/>
          <a:cs typeface="Arial" pitchFamily="34" charset="0"/>
        </a:defRPr>
      </a:lvl4pPr>
      <a:lvl5pPr algn="ctr" rtl="0" eaLnBrk="0" fontAlgn="base" hangingPunct="0">
        <a:spcBef>
          <a:spcPct val="0"/>
        </a:spcBef>
        <a:spcAft>
          <a:spcPct val="0"/>
        </a:spcAft>
        <a:defRPr sz="4400">
          <a:solidFill>
            <a:schemeClr val="tx2"/>
          </a:solidFill>
          <a:latin typeface="Arial" pitchFamily="34" charset="0"/>
          <a:ea typeface="Arial" charset="0"/>
          <a:cs typeface="Arial" pitchFamily="34" charset="0"/>
        </a:defRPr>
      </a:lvl5pPr>
      <a:lvl6pPr marL="457200" algn="ctr" rtl="0" eaLnBrk="1" fontAlgn="base" hangingPunct="1">
        <a:spcBef>
          <a:spcPct val="0"/>
        </a:spcBef>
        <a:spcAft>
          <a:spcPct val="0"/>
        </a:spcAft>
        <a:defRPr sz="4400">
          <a:solidFill>
            <a:schemeClr val="tx2"/>
          </a:solidFill>
          <a:latin typeface="Arial" pitchFamily="34" charset="0"/>
          <a:cs typeface="Arial" pitchFamily="34" charset="0"/>
        </a:defRPr>
      </a:lvl6pPr>
      <a:lvl7pPr marL="914400" algn="ctr" rtl="0" eaLnBrk="1" fontAlgn="base" hangingPunct="1">
        <a:spcBef>
          <a:spcPct val="0"/>
        </a:spcBef>
        <a:spcAft>
          <a:spcPct val="0"/>
        </a:spcAft>
        <a:defRPr sz="4400">
          <a:solidFill>
            <a:schemeClr val="tx2"/>
          </a:solidFill>
          <a:latin typeface="Arial" pitchFamily="34" charset="0"/>
          <a:cs typeface="Arial" pitchFamily="34" charset="0"/>
        </a:defRPr>
      </a:lvl7pPr>
      <a:lvl8pPr marL="1371600" algn="ctr" rtl="0" eaLnBrk="1" fontAlgn="base" hangingPunct="1">
        <a:spcBef>
          <a:spcPct val="0"/>
        </a:spcBef>
        <a:spcAft>
          <a:spcPct val="0"/>
        </a:spcAft>
        <a:defRPr sz="4400">
          <a:solidFill>
            <a:schemeClr val="tx2"/>
          </a:solidFill>
          <a:latin typeface="Arial" pitchFamily="34" charset="0"/>
          <a:cs typeface="Arial" pitchFamily="34" charset="0"/>
        </a:defRPr>
      </a:lvl8pPr>
      <a:lvl9pPr marL="1828800" algn="ctr" rtl="0" eaLnBrk="1" fontAlgn="base" hangingPunct="1">
        <a:spcBef>
          <a:spcPct val="0"/>
        </a:spcBef>
        <a:spcAft>
          <a:spcPct val="0"/>
        </a:spcAft>
        <a:defRPr sz="4400">
          <a:solidFill>
            <a:schemeClr val="tx2"/>
          </a:solidFill>
          <a:latin typeface="Arial" pitchFamily="34" charset="0"/>
          <a:cs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Arial"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3.jpe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6.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3.jpe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3.jpe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545332" y="1850513"/>
            <a:ext cx="7772400" cy="1362075"/>
          </a:xfrm>
        </p:spPr>
        <p:txBody>
          <a:bodyPr/>
          <a:lstStyle/>
          <a:p>
            <a:r>
              <a:rPr lang="en-US" dirty="0"/>
              <a:t>Complex Data explorer</a:t>
            </a:r>
            <a:br>
              <a:rPr lang="en-US" dirty="0"/>
            </a:br>
            <a:r>
              <a:rPr lang="en-US" dirty="0"/>
              <a:t>CODEX</a:t>
            </a:r>
          </a:p>
        </p:txBody>
      </p:sp>
      <p:sp>
        <p:nvSpPr>
          <p:cNvPr id="2" name="TextBox 1"/>
          <p:cNvSpPr txBox="1"/>
          <p:nvPr/>
        </p:nvSpPr>
        <p:spPr>
          <a:xfrm>
            <a:off x="545332" y="3212588"/>
            <a:ext cx="4963923" cy="1431161"/>
          </a:xfrm>
          <a:prstGeom prst="rect">
            <a:avLst/>
          </a:prstGeom>
          <a:noFill/>
        </p:spPr>
        <p:txBody>
          <a:bodyPr wrap="none" rtlCol="0">
            <a:spAutoFit/>
          </a:bodyPr>
          <a:lstStyle/>
          <a:p>
            <a:pPr>
              <a:spcAft>
                <a:spcPts val="600"/>
              </a:spcAft>
            </a:pPr>
            <a:r>
              <a:rPr lang="en-US" dirty="0"/>
              <a:t>MGSS MMR</a:t>
            </a:r>
          </a:p>
          <a:p>
            <a:pPr>
              <a:spcAft>
                <a:spcPts val="600"/>
              </a:spcAft>
            </a:pPr>
            <a:r>
              <a:rPr lang="en-US" dirty="0"/>
              <a:t>Jack </a:t>
            </a:r>
            <a:r>
              <a:rPr lang="en-US" dirty="0" err="1"/>
              <a:t>Lightholder</a:t>
            </a:r>
            <a:endParaRPr lang="en-US" dirty="0"/>
          </a:p>
          <a:p>
            <a:pPr>
              <a:spcAft>
                <a:spcPts val="600"/>
              </a:spcAft>
            </a:pPr>
            <a:r>
              <a:rPr lang="en-US" dirty="0"/>
              <a:t>9/10/19</a:t>
            </a:r>
          </a:p>
          <a:p>
            <a:pPr>
              <a:spcAft>
                <a:spcPts val="600"/>
              </a:spcAft>
            </a:pPr>
            <a:r>
              <a:rPr lang="en-US" dirty="0"/>
              <a:t>Josh Rodriguez, Rob </a:t>
            </a:r>
            <a:r>
              <a:rPr lang="en-US" dirty="0" err="1"/>
              <a:t>Tapella</a:t>
            </a:r>
            <a:r>
              <a:rPr lang="en-US" dirty="0"/>
              <a:t>, Lukas Mandrake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71437" y="1243529"/>
            <a:ext cx="1600200" cy="5181600"/>
          </a:xfrm>
          <a:prstGeom prst="rect">
            <a:avLst/>
          </a:prstGeom>
          <a:solidFill>
            <a:srgbClr val="E4DCD2">
              <a:alpha val="50000"/>
            </a:srgbClr>
          </a:solidFill>
          <a:ln w="9525" cap="flat" cmpd="sng" algn="ctr">
            <a:solidFill>
              <a:schemeClr val="tx1"/>
            </a:solidFill>
            <a:prstDash val="solid"/>
            <a:round/>
            <a:headEnd type="none" w="med" len="med"/>
            <a:tailEnd type="none" w="med" len="med"/>
          </a:ln>
          <a:effectLst/>
          <a:scene3d>
            <a:camera prst="orthographicFront"/>
            <a:lightRig rig="threePt" dir="t"/>
          </a:scene3d>
          <a:sp3d>
            <a:bevelT w="139700" h="139700" prst="divo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600" dirty="0"/>
          </a:p>
        </p:txBody>
      </p:sp>
      <p:sp>
        <p:nvSpPr>
          <p:cNvPr id="2" name="Title 1"/>
          <p:cNvSpPr>
            <a:spLocks noGrp="1"/>
          </p:cNvSpPr>
          <p:nvPr>
            <p:ph type="title"/>
          </p:nvPr>
        </p:nvSpPr>
        <p:spPr>
          <a:xfrm>
            <a:off x="447473" y="296007"/>
            <a:ext cx="8229600" cy="644581"/>
          </a:xfrm>
        </p:spPr>
        <p:txBody>
          <a:bodyPr/>
          <a:lstStyle/>
          <a:p>
            <a:r>
              <a:rPr lang="en-US" sz="2800" dirty="0"/>
              <a:t>Financials</a:t>
            </a:r>
            <a:br>
              <a:rPr lang="en-US" sz="2800" dirty="0"/>
            </a:br>
            <a:br>
              <a:rPr lang="en-US" sz="2800" dirty="0"/>
            </a:br>
            <a:endParaRPr lang="en-US" sz="2800" dirty="0"/>
          </a:p>
        </p:txBody>
      </p:sp>
      <p:sp>
        <p:nvSpPr>
          <p:cNvPr id="19" name="Rectangle 18"/>
          <p:cNvSpPr/>
          <p:nvPr/>
        </p:nvSpPr>
        <p:spPr bwMode="auto">
          <a:xfrm>
            <a:off x="76200" y="1143000"/>
            <a:ext cx="1600200" cy="5181600"/>
          </a:xfrm>
          <a:prstGeom prst="rect">
            <a:avLst/>
          </a:prstGeom>
          <a:solidFill>
            <a:srgbClr val="E4DCD2">
              <a:alpha val="50000"/>
            </a:srgbClr>
          </a:solidFill>
          <a:ln w="9525" cap="flat" cmpd="sng" algn="ctr">
            <a:solidFill>
              <a:schemeClr val="tx1"/>
            </a:solidFill>
            <a:prstDash val="solid"/>
            <a:round/>
            <a:headEnd type="none" w="med" len="med"/>
            <a:tailEnd type="none" w="med" len="med"/>
          </a:ln>
          <a:effectLst/>
          <a:scene3d>
            <a:camera prst="orthographicFront"/>
            <a:lightRig rig="threePt" dir="t"/>
          </a:scene3d>
          <a:sp3d>
            <a:bevelT w="139700" h="139700" prst="divo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600" dirty="0"/>
          </a:p>
        </p:txBody>
      </p:sp>
      <p:pic>
        <p:nvPicPr>
          <p:cNvPr id="20" name="Picture 2249" descr="origins"/>
          <p:cNvPicPr preferRelativeResize="0">
            <a:picLocks noChangeAspect="1" noChangeArrowheads="1"/>
          </p:cNvPicPr>
          <p:nvPr/>
        </p:nvPicPr>
        <p:blipFill>
          <a:blip r:embed="rId2" cstate="print"/>
          <a:srcRect/>
          <a:stretch>
            <a:fillRect/>
          </a:stretch>
        </p:blipFill>
        <p:spPr bwMode="auto">
          <a:xfrm>
            <a:off x="152400" y="5160654"/>
            <a:ext cx="1376973" cy="782946"/>
          </a:xfrm>
          <a:prstGeom prst="rect">
            <a:avLst/>
          </a:prstGeom>
          <a:solidFill>
            <a:schemeClr val="tx1"/>
          </a:solidFill>
          <a:ln w="9525">
            <a:solidFill>
              <a:schemeClr val="tx1"/>
            </a:solidFill>
            <a:miter lim="800000"/>
            <a:headEnd/>
            <a:tailEnd/>
          </a:ln>
        </p:spPr>
      </p:pic>
      <p:sp>
        <p:nvSpPr>
          <p:cNvPr id="21" name="Text Box 2254"/>
          <p:cNvSpPr txBox="1">
            <a:spLocks noChangeAspect="1" noChangeArrowheads="1"/>
          </p:cNvSpPr>
          <p:nvPr/>
        </p:nvSpPr>
        <p:spPr bwMode="auto">
          <a:xfrm>
            <a:off x="344487" y="5943600"/>
            <a:ext cx="1027113" cy="214313"/>
          </a:xfrm>
          <a:prstGeom prst="rect">
            <a:avLst/>
          </a:prstGeom>
          <a:noFill/>
          <a:ln w="9525">
            <a:noFill/>
            <a:miter lim="800000"/>
            <a:headEnd/>
            <a:tailEnd/>
          </a:ln>
        </p:spPr>
        <p:txBody>
          <a:bodyPr wrap="none">
            <a:spAutoFit/>
          </a:bodyPr>
          <a:lstStyle/>
          <a:p>
            <a:pPr algn="ctr" eaLnBrk="0" hangingPunct="0"/>
            <a:r>
              <a:rPr lang="en-US" sz="800" b="1" dirty="0"/>
              <a:t>ASTROPHYSICS*</a:t>
            </a:r>
          </a:p>
        </p:txBody>
      </p:sp>
      <p:sp>
        <p:nvSpPr>
          <p:cNvPr id="22" name="Text Box 2255"/>
          <p:cNvSpPr txBox="1">
            <a:spLocks noChangeAspect="1" noChangeArrowheads="1"/>
          </p:cNvSpPr>
          <p:nvPr/>
        </p:nvSpPr>
        <p:spPr bwMode="auto">
          <a:xfrm>
            <a:off x="147637" y="2132013"/>
            <a:ext cx="1376363" cy="458787"/>
          </a:xfrm>
          <a:prstGeom prst="rect">
            <a:avLst/>
          </a:prstGeom>
          <a:noFill/>
          <a:ln w="9525">
            <a:noFill/>
            <a:miter lim="800000"/>
            <a:headEnd/>
            <a:tailEnd/>
          </a:ln>
        </p:spPr>
        <p:txBody>
          <a:bodyPr>
            <a:spAutoFit/>
          </a:bodyPr>
          <a:lstStyle/>
          <a:p>
            <a:pPr algn="ctr" eaLnBrk="0" hangingPunct="0"/>
            <a:r>
              <a:rPr lang="en-US" sz="800" b="1" dirty="0"/>
              <a:t>PLANETARY SCIENCE &amp; ROBOTIC EXPLORATION* </a:t>
            </a:r>
          </a:p>
        </p:txBody>
      </p:sp>
      <p:grpSp>
        <p:nvGrpSpPr>
          <p:cNvPr id="23" name="Group 2320"/>
          <p:cNvGrpSpPr>
            <a:grpSpLocks/>
          </p:cNvGrpSpPr>
          <p:nvPr/>
        </p:nvGrpSpPr>
        <p:grpSpPr bwMode="auto">
          <a:xfrm>
            <a:off x="152400" y="1295400"/>
            <a:ext cx="1363339" cy="841375"/>
            <a:chOff x="106" y="1992"/>
            <a:chExt cx="700" cy="432"/>
          </a:xfrm>
        </p:grpSpPr>
        <p:sp>
          <p:nvSpPr>
            <p:cNvPr id="24" name="Rectangle 2319"/>
            <p:cNvSpPr>
              <a:spLocks noChangeArrowheads="1"/>
            </p:cNvSpPr>
            <p:nvPr/>
          </p:nvSpPr>
          <p:spPr bwMode="auto">
            <a:xfrm>
              <a:off x="106" y="1992"/>
              <a:ext cx="700" cy="432"/>
            </a:xfrm>
            <a:prstGeom prst="rect">
              <a:avLst/>
            </a:prstGeom>
            <a:solidFill>
              <a:schemeClr val="tx1"/>
            </a:solidFill>
            <a:ln w="9525">
              <a:solidFill>
                <a:schemeClr val="tx1"/>
              </a:solidFill>
              <a:miter lim="800000"/>
              <a:headEnd/>
              <a:tailEnd/>
            </a:ln>
          </p:spPr>
          <p:txBody>
            <a:bodyPr wrap="none" anchor="ctr"/>
            <a:lstStyle/>
            <a:p>
              <a:endParaRPr lang="en-US"/>
            </a:p>
          </p:txBody>
        </p:sp>
        <p:pic>
          <p:nvPicPr>
            <p:cNvPr id="25" name="Picture 2318" descr="planets3"/>
            <p:cNvPicPr>
              <a:picLocks noChangeAspect="1" noChangeArrowheads="1"/>
            </p:cNvPicPr>
            <p:nvPr/>
          </p:nvPicPr>
          <p:blipFill>
            <a:blip r:embed="rId3" cstate="print"/>
            <a:srcRect/>
            <a:stretch>
              <a:fillRect/>
            </a:stretch>
          </p:blipFill>
          <p:spPr bwMode="auto">
            <a:xfrm>
              <a:off x="108" y="2048"/>
              <a:ext cx="692" cy="326"/>
            </a:xfrm>
            <a:prstGeom prst="rect">
              <a:avLst/>
            </a:prstGeom>
            <a:solidFill>
              <a:schemeClr val="tx1"/>
            </a:solidFill>
            <a:ln w="9525">
              <a:noFill/>
              <a:miter lim="800000"/>
              <a:headEnd/>
              <a:tailEnd/>
            </a:ln>
          </p:spPr>
        </p:pic>
      </p:grpSp>
      <p:sp>
        <p:nvSpPr>
          <p:cNvPr id="26" name="Text Box 2254"/>
          <p:cNvSpPr txBox="1">
            <a:spLocks noChangeAspect="1" noChangeArrowheads="1"/>
          </p:cNvSpPr>
          <p:nvPr/>
        </p:nvSpPr>
        <p:spPr bwMode="auto">
          <a:xfrm>
            <a:off x="306839" y="3581400"/>
            <a:ext cx="1023037" cy="215444"/>
          </a:xfrm>
          <a:prstGeom prst="rect">
            <a:avLst/>
          </a:prstGeom>
          <a:noFill/>
          <a:ln w="9525">
            <a:noFill/>
            <a:miter lim="800000"/>
            <a:headEnd/>
            <a:tailEnd/>
          </a:ln>
        </p:spPr>
        <p:txBody>
          <a:bodyPr wrap="none">
            <a:spAutoFit/>
          </a:bodyPr>
          <a:lstStyle/>
          <a:p>
            <a:pPr algn="ctr" eaLnBrk="0" hangingPunct="0"/>
            <a:r>
              <a:rPr lang="en-US" sz="800" b="1" dirty="0"/>
              <a:t>EARTH SCIENCE</a:t>
            </a:r>
          </a:p>
        </p:txBody>
      </p:sp>
      <p:sp>
        <p:nvSpPr>
          <p:cNvPr id="28" name="Text Box 2254"/>
          <p:cNvSpPr txBox="1">
            <a:spLocks noChangeAspect="1" noChangeArrowheads="1"/>
          </p:cNvSpPr>
          <p:nvPr/>
        </p:nvSpPr>
        <p:spPr bwMode="auto">
          <a:xfrm>
            <a:off x="152400" y="4876800"/>
            <a:ext cx="1328358" cy="215444"/>
          </a:xfrm>
          <a:prstGeom prst="rect">
            <a:avLst/>
          </a:prstGeom>
          <a:noFill/>
          <a:ln w="9525">
            <a:noFill/>
            <a:miter lim="800000"/>
            <a:headEnd/>
            <a:tailEnd/>
          </a:ln>
        </p:spPr>
        <p:txBody>
          <a:bodyPr wrap="none">
            <a:spAutoFit/>
          </a:bodyPr>
          <a:lstStyle/>
          <a:p>
            <a:pPr algn="ctr" eaLnBrk="0" hangingPunct="0"/>
            <a:r>
              <a:rPr lang="en-US" sz="800" b="1" dirty="0"/>
              <a:t>HUMAN EXPLORATION</a:t>
            </a:r>
          </a:p>
        </p:txBody>
      </p:sp>
      <p:pic>
        <p:nvPicPr>
          <p:cNvPr id="29" name="Picture 28"/>
          <p:cNvPicPr>
            <a:picLocks noChangeAspect="1"/>
          </p:cNvPicPr>
          <p:nvPr/>
        </p:nvPicPr>
        <p:blipFill rotWithShape="1">
          <a:blip r:embed="rId4"/>
          <a:srcRect l="11336"/>
          <a:stretch/>
        </p:blipFill>
        <p:spPr>
          <a:xfrm>
            <a:off x="152864" y="3886200"/>
            <a:ext cx="1371135" cy="990600"/>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b="10096"/>
          <a:stretch/>
        </p:blipFill>
        <p:spPr>
          <a:xfrm>
            <a:off x="147204" y="2558994"/>
            <a:ext cx="1368723" cy="1066801"/>
          </a:xfrm>
          <a:prstGeom prst="rect">
            <a:avLst/>
          </a:prstGeom>
        </p:spPr>
      </p:pic>
      <p:pic>
        <p:nvPicPr>
          <p:cNvPr id="7" name="Picture 6">
            <a:extLst>
              <a:ext uri="{FF2B5EF4-FFF2-40B4-BE49-F238E27FC236}">
                <a16:creationId xmlns:a16="http://schemas.microsoft.com/office/drawing/2014/main" id="{4807124F-0D44-414A-A287-EE1A357174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0734" y="1802178"/>
            <a:ext cx="5919956" cy="3190450"/>
          </a:xfrm>
          <a:prstGeom prst="rect">
            <a:avLst/>
          </a:prstGeom>
        </p:spPr>
      </p:pic>
      <p:sp>
        <p:nvSpPr>
          <p:cNvPr id="8" name="TextBox 7">
            <a:extLst>
              <a:ext uri="{FF2B5EF4-FFF2-40B4-BE49-F238E27FC236}">
                <a16:creationId xmlns:a16="http://schemas.microsoft.com/office/drawing/2014/main" id="{EC0B0108-D805-6A41-8D07-A23CE7B3A7FB}"/>
              </a:ext>
            </a:extLst>
          </p:cNvPr>
          <p:cNvSpPr txBox="1"/>
          <p:nvPr/>
        </p:nvSpPr>
        <p:spPr>
          <a:xfrm>
            <a:off x="2890449" y="5168015"/>
            <a:ext cx="4102405" cy="800219"/>
          </a:xfrm>
          <a:prstGeom prst="rect">
            <a:avLst/>
          </a:prstGeom>
          <a:noFill/>
        </p:spPr>
        <p:txBody>
          <a:bodyPr wrap="none" rtlCol="0">
            <a:spAutoFit/>
          </a:bodyPr>
          <a:lstStyle/>
          <a:p>
            <a:pPr marL="171450" indent="-171450" algn="ctr">
              <a:spcAft>
                <a:spcPts val="600"/>
              </a:spcAft>
              <a:buFont typeface="Arial" panose="020B0604020202020204" pitchFamily="34" charset="0"/>
              <a:buChar char="•"/>
            </a:pPr>
            <a:r>
              <a:rPr lang="en-US" sz="1200" dirty="0"/>
              <a:t>Short of financial target due to workforce leaving JPL</a:t>
            </a:r>
          </a:p>
          <a:p>
            <a:pPr marL="171450" indent="-171450" algn="ctr">
              <a:spcAft>
                <a:spcPts val="600"/>
              </a:spcAft>
              <a:buFont typeface="Arial" panose="020B0604020202020204" pitchFamily="34" charset="0"/>
              <a:buChar char="•"/>
            </a:pPr>
            <a:r>
              <a:rPr lang="en-US" sz="1200" dirty="0"/>
              <a:t>Workforce has been recovered for FY20</a:t>
            </a:r>
          </a:p>
          <a:p>
            <a:pPr marL="171450" indent="-171450" algn="ctr">
              <a:spcAft>
                <a:spcPts val="600"/>
              </a:spcAft>
              <a:buFont typeface="Arial" panose="020B0604020202020204" pitchFamily="34" charset="0"/>
              <a:buChar char="•"/>
            </a:pPr>
            <a:r>
              <a:rPr lang="en-US" sz="1200" dirty="0"/>
              <a:t>All FY19 tasks completed through exceptional interns</a:t>
            </a:r>
          </a:p>
        </p:txBody>
      </p:sp>
    </p:spTree>
    <p:extLst>
      <p:ext uri="{BB962C8B-B14F-4D97-AF65-F5344CB8AC3E}">
        <p14:creationId xmlns:p14="http://schemas.microsoft.com/office/powerpoint/2010/main" val="3729909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71437" y="1243529"/>
            <a:ext cx="1600200" cy="5181600"/>
          </a:xfrm>
          <a:prstGeom prst="rect">
            <a:avLst/>
          </a:prstGeom>
          <a:solidFill>
            <a:srgbClr val="E4DCD2">
              <a:alpha val="50000"/>
            </a:srgbClr>
          </a:solidFill>
          <a:ln w="9525" cap="flat" cmpd="sng" algn="ctr">
            <a:solidFill>
              <a:schemeClr val="tx1"/>
            </a:solidFill>
            <a:prstDash val="solid"/>
            <a:round/>
            <a:headEnd type="none" w="med" len="med"/>
            <a:tailEnd type="none" w="med" len="med"/>
          </a:ln>
          <a:effectLst/>
          <a:scene3d>
            <a:camera prst="orthographicFront"/>
            <a:lightRig rig="threePt" dir="t"/>
          </a:scene3d>
          <a:sp3d>
            <a:bevelT w="139700" h="139700" prst="divo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600" dirty="0"/>
          </a:p>
        </p:txBody>
      </p:sp>
      <p:sp>
        <p:nvSpPr>
          <p:cNvPr id="2" name="Title 1"/>
          <p:cNvSpPr>
            <a:spLocks noGrp="1"/>
          </p:cNvSpPr>
          <p:nvPr>
            <p:ph type="title"/>
          </p:nvPr>
        </p:nvSpPr>
        <p:spPr>
          <a:xfrm>
            <a:off x="457200" y="309508"/>
            <a:ext cx="8229600" cy="618048"/>
          </a:xfrm>
        </p:spPr>
        <p:txBody>
          <a:bodyPr/>
          <a:lstStyle/>
          <a:p>
            <a:r>
              <a:rPr lang="en-US" sz="2800" dirty="0"/>
              <a:t>Overview</a:t>
            </a:r>
          </a:p>
        </p:txBody>
      </p:sp>
      <p:sp>
        <p:nvSpPr>
          <p:cNvPr id="4" name="Content Placeholder 3"/>
          <p:cNvSpPr>
            <a:spLocks noGrp="1"/>
          </p:cNvSpPr>
          <p:nvPr>
            <p:ph idx="1"/>
          </p:nvPr>
        </p:nvSpPr>
        <p:spPr>
          <a:xfrm>
            <a:off x="1752600" y="1219200"/>
            <a:ext cx="7086600" cy="4876800"/>
          </a:xfrm>
        </p:spPr>
        <p:txBody>
          <a:bodyPr/>
          <a:lstStyle/>
          <a:p>
            <a:r>
              <a:rPr lang="en-US" sz="1800" dirty="0"/>
              <a:t>Completed all FY19 tasks on schedule.</a:t>
            </a:r>
          </a:p>
          <a:p>
            <a:endParaRPr lang="en-US" sz="1800" dirty="0"/>
          </a:p>
          <a:p>
            <a:r>
              <a:rPr lang="en-US" sz="1800" dirty="0"/>
              <a:t>Exceptional interns identified for future summers, and potential full time employment post-graduation.</a:t>
            </a:r>
          </a:p>
          <a:p>
            <a:endParaRPr lang="en-US" sz="1800" dirty="0"/>
          </a:p>
          <a:p>
            <a:r>
              <a:rPr lang="en-US" sz="1800" dirty="0"/>
              <a:t>Full FY20 staffing identified.</a:t>
            </a:r>
          </a:p>
          <a:p>
            <a:endParaRPr lang="en-US" sz="1800" dirty="0"/>
          </a:p>
          <a:p>
            <a:r>
              <a:rPr lang="en-US" sz="1800" dirty="0"/>
              <a:t>Significant improvements to client stability and machine learning server depth. </a:t>
            </a:r>
          </a:p>
          <a:p>
            <a:endParaRPr lang="en-US" sz="1800" dirty="0"/>
          </a:p>
          <a:p>
            <a:r>
              <a:rPr lang="en-US" sz="1800" dirty="0"/>
              <a:t>Completed open sourcing process, first release coming soon.</a:t>
            </a:r>
          </a:p>
          <a:p>
            <a:endParaRPr lang="en-US" sz="1800" dirty="0"/>
          </a:p>
          <a:p>
            <a:r>
              <a:rPr lang="en-US" sz="1800" dirty="0"/>
              <a:t>Ongoing training/infusion work with ASTHROS balloon mission to use CODEX for primary data analysis tool.</a:t>
            </a:r>
          </a:p>
        </p:txBody>
      </p:sp>
      <p:sp>
        <p:nvSpPr>
          <p:cNvPr id="19" name="Rectangle 18"/>
          <p:cNvSpPr/>
          <p:nvPr/>
        </p:nvSpPr>
        <p:spPr bwMode="auto">
          <a:xfrm>
            <a:off x="76200" y="1143000"/>
            <a:ext cx="1600200" cy="5181600"/>
          </a:xfrm>
          <a:prstGeom prst="rect">
            <a:avLst/>
          </a:prstGeom>
          <a:solidFill>
            <a:srgbClr val="E4DCD2">
              <a:alpha val="50000"/>
            </a:srgbClr>
          </a:solidFill>
          <a:ln w="9525" cap="flat" cmpd="sng" algn="ctr">
            <a:solidFill>
              <a:schemeClr val="tx1"/>
            </a:solidFill>
            <a:prstDash val="solid"/>
            <a:round/>
            <a:headEnd type="none" w="med" len="med"/>
            <a:tailEnd type="none" w="med" len="med"/>
          </a:ln>
          <a:effectLst/>
          <a:scene3d>
            <a:camera prst="orthographicFront"/>
            <a:lightRig rig="threePt" dir="t"/>
          </a:scene3d>
          <a:sp3d>
            <a:bevelT w="139700" h="139700" prst="divo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600" dirty="0"/>
          </a:p>
        </p:txBody>
      </p:sp>
      <p:pic>
        <p:nvPicPr>
          <p:cNvPr id="20" name="Picture 2249" descr="origins"/>
          <p:cNvPicPr preferRelativeResize="0">
            <a:picLocks noChangeAspect="1" noChangeArrowheads="1"/>
          </p:cNvPicPr>
          <p:nvPr/>
        </p:nvPicPr>
        <p:blipFill>
          <a:blip r:embed="rId2" cstate="print"/>
          <a:srcRect/>
          <a:stretch>
            <a:fillRect/>
          </a:stretch>
        </p:blipFill>
        <p:spPr bwMode="auto">
          <a:xfrm>
            <a:off x="152400" y="5160654"/>
            <a:ext cx="1376973" cy="782946"/>
          </a:xfrm>
          <a:prstGeom prst="rect">
            <a:avLst/>
          </a:prstGeom>
          <a:solidFill>
            <a:schemeClr val="tx1"/>
          </a:solidFill>
          <a:ln w="9525">
            <a:solidFill>
              <a:schemeClr val="tx1"/>
            </a:solidFill>
            <a:miter lim="800000"/>
            <a:headEnd/>
            <a:tailEnd/>
          </a:ln>
        </p:spPr>
      </p:pic>
      <p:sp>
        <p:nvSpPr>
          <p:cNvPr id="21" name="Text Box 2254"/>
          <p:cNvSpPr txBox="1">
            <a:spLocks noChangeAspect="1" noChangeArrowheads="1"/>
          </p:cNvSpPr>
          <p:nvPr/>
        </p:nvSpPr>
        <p:spPr bwMode="auto">
          <a:xfrm>
            <a:off x="344487" y="5943600"/>
            <a:ext cx="1027113" cy="214313"/>
          </a:xfrm>
          <a:prstGeom prst="rect">
            <a:avLst/>
          </a:prstGeom>
          <a:noFill/>
          <a:ln w="9525">
            <a:noFill/>
            <a:miter lim="800000"/>
            <a:headEnd/>
            <a:tailEnd/>
          </a:ln>
        </p:spPr>
        <p:txBody>
          <a:bodyPr wrap="none">
            <a:spAutoFit/>
          </a:bodyPr>
          <a:lstStyle/>
          <a:p>
            <a:pPr algn="ctr" eaLnBrk="0" hangingPunct="0"/>
            <a:r>
              <a:rPr lang="en-US" sz="800" b="1" dirty="0"/>
              <a:t>ASTROPHYSICS*</a:t>
            </a:r>
          </a:p>
        </p:txBody>
      </p:sp>
      <p:sp>
        <p:nvSpPr>
          <p:cNvPr id="22" name="Text Box 2255"/>
          <p:cNvSpPr txBox="1">
            <a:spLocks noChangeAspect="1" noChangeArrowheads="1"/>
          </p:cNvSpPr>
          <p:nvPr/>
        </p:nvSpPr>
        <p:spPr bwMode="auto">
          <a:xfrm>
            <a:off x="147637" y="2132013"/>
            <a:ext cx="1376363" cy="458787"/>
          </a:xfrm>
          <a:prstGeom prst="rect">
            <a:avLst/>
          </a:prstGeom>
          <a:noFill/>
          <a:ln w="9525">
            <a:noFill/>
            <a:miter lim="800000"/>
            <a:headEnd/>
            <a:tailEnd/>
          </a:ln>
        </p:spPr>
        <p:txBody>
          <a:bodyPr>
            <a:spAutoFit/>
          </a:bodyPr>
          <a:lstStyle/>
          <a:p>
            <a:pPr algn="ctr" eaLnBrk="0" hangingPunct="0"/>
            <a:r>
              <a:rPr lang="en-US" sz="800" b="1" dirty="0"/>
              <a:t>PLANETARY SCIENCE &amp; ROBOTIC EXPLORATION* </a:t>
            </a:r>
          </a:p>
        </p:txBody>
      </p:sp>
      <p:grpSp>
        <p:nvGrpSpPr>
          <p:cNvPr id="23" name="Group 2320"/>
          <p:cNvGrpSpPr>
            <a:grpSpLocks/>
          </p:cNvGrpSpPr>
          <p:nvPr/>
        </p:nvGrpSpPr>
        <p:grpSpPr bwMode="auto">
          <a:xfrm>
            <a:off x="152400" y="1295400"/>
            <a:ext cx="1363339" cy="841375"/>
            <a:chOff x="106" y="1992"/>
            <a:chExt cx="700" cy="432"/>
          </a:xfrm>
        </p:grpSpPr>
        <p:sp>
          <p:nvSpPr>
            <p:cNvPr id="24" name="Rectangle 2319"/>
            <p:cNvSpPr>
              <a:spLocks noChangeArrowheads="1"/>
            </p:cNvSpPr>
            <p:nvPr/>
          </p:nvSpPr>
          <p:spPr bwMode="auto">
            <a:xfrm>
              <a:off x="106" y="1992"/>
              <a:ext cx="700" cy="432"/>
            </a:xfrm>
            <a:prstGeom prst="rect">
              <a:avLst/>
            </a:prstGeom>
            <a:solidFill>
              <a:schemeClr val="tx1"/>
            </a:solidFill>
            <a:ln w="9525">
              <a:solidFill>
                <a:schemeClr val="tx1"/>
              </a:solidFill>
              <a:miter lim="800000"/>
              <a:headEnd/>
              <a:tailEnd/>
            </a:ln>
          </p:spPr>
          <p:txBody>
            <a:bodyPr wrap="none" anchor="ctr"/>
            <a:lstStyle/>
            <a:p>
              <a:endParaRPr lang="en-US"/>
            </a:p>
          </p:txBody>
        </p:sp>
        <p:pic>
          <p:nvPicPr>
            <p:cNvPr id="25" name="Picture 2318" descr="planets3"/>
            <p:cNvPicPr>
              <a:picLocks noChangeAspect="1" noChangeArrowheads="1"/>
            </p:cNvPicPr>
            <p:nvPr/>
          </p:nvPicPr>
          <p:blipFill>
            <a:blip r:embed="rId3" cstate="print"/>
            <a:srcRect/>
            <a:stretch>
              <a:fillRect/>
            </a:stretch>
          </p:blipFill>
          <p:spPr bwMode="auto">
            <a:xfrm>
              <a:off x="108" y="2048"/>
              <a:ext cx="692" cy="326"/>
            </a:xfrm>
            <a:prstGeom prst="rect">
              <a:avLst/>
            </a:prstGeom>
            <a:solidFill>
              <a:schemeClr val="tx1"/>
            </a:solidFill>
            <a:ln w="9525">
              <a:noFill/>
              <a:miter lim="800000"/>
              <a:headEnd/>
              <a:tailEnd/>
            </a:ln>
          </p:spPr>
        </p:pic>
      </p:grpSp>
      <p:sp>
        <p:nvSpPr>
          <p:cNvPr id="26" name="Text Box 2254"/>
          <p:cNvSpPr txBox="1">
            <a:spLocks noChangeAspect="1" noChangeArrowheads="1"/>
          </p:cNvSpPr>
          <p:nvPr/>
        </p:nvSpPr>
        <p:spPr bwMode="auto">
          <a:xfrm>
            <a:off x="306839" y="3581400"/>
            <a:ext cx="1023037" cy="215444"/>
          </a:xfrm>
          <a:prstGeom prst="rect">
            <a:avLst/>
          </a:prstGeom>
          <a:noFill/>
          <a:ln w="9525">
            <a:noFill/>
            <a:miter lim="800000"/>
            <a:headEnd/>
            <a:tailEnd/>
          </a:ln>
        </p:spPr>
        <p:txBody>
          <a:bodyPr wrap="none">
            <a:spAutoFit/>
          </a:bodyPr>
          <a:lstStyle/>
          <a:p>
            <a:pPr algn="ctr" eaLnBrk="0" hangingPunct="0"/>
            <a:r>
              <a:rPr lang="en-US" sz="800" b="1" dirty="0"/>
              <a:t>EARTH SCIENCE</a:t>
            </a:r>
          </a:p>
        </p:txBody>
      </p:sp>
      <p:sp>
        <p:nvSpPr>
          <p:cNvPr id="28" name="Text Box 2254"/>
          <p:cNvSpPr txBox="1">
            <a:spLocks noChangeAspect="1" noChangeArrowheads="1"/>
          </p:cNvSpPr>
          <p:nvPr/>
        </p:nvSpPr>
        <p:spPr bwMode="auto">
          <a:xfrm>
            <a:off x="152400" y="4876800"/>
            <a:ext cx="1328358" cy="215444"/>
          </a:xfrm>
          <a:prstGeom prst="rect">
            <a:avLst/>
          </a:prstGeom>
          <a:noFill/>
          <a:ln w="9525">
            <a:noFill/>
            <a:miter lim="800000"/>
            <a:headEnd/>
            <a:tailEnd/>
          </a:ln>
        </p:spPr>
        <p:txBody>
          <a:bodyPr wrap="none">
            <a:spAutoFit/>
          </a:bodyPr>
          <a:lstStyle/>
          <a:p>
            <a:pPr algn="ctr" eaLnBrk="0" hangingPunct="0"/>
            <a:r>
              <a:rPr lang="en-US" sz="800" b="1" dirty="0"/>
              <a:t>HUMAN EXPLORATION</a:t>
            </a:r>
          </a:p>
        </p:txBody>
      </p:sp>
      <p:pic>
        <p:nvPicPr>
          <p:cNvPr id="29" name="Picture 28"/>
          <p:cNvPicPr>
            <a:picLocks noChangeAspect="1"/>
          </p:cNvPicPr>
          <p:nvPr/>
        </p:nvPicPr>
        <p:blipFill rotWithShape="1">
          <a:blip r:embed="rId4"/>
          <a:srcRect l="11336"/>
          <a:stretch/>
        </p:blipFill>
        <p:spPr>
          <a:xfrm>
            <a:off x="152864" y="3886200"/>
            <a:ext cx="1371135" cy="990600"/>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b="10096"/>
          <a:stretch/>
        </p:blipFill>
        <p:spPr>
          <a:xfrm>
            <a:off x="147204" y="2558994"/>
            <a:ext cx="1368723" cy="1066801"/>
          </a:xfrm>
          <a:prstGeom prst="rect">
            <a:avLst/>
          </a:prstGeom>
        </p:spPr>
      </p:pic>
    </p:spTree>
    <p:extLst>
      <p:ext uri="{BB962C8B-B14F-4D97-AF65-F5344CB8AC3E}">
        <p14:creationId xmlns:p14="http://schemas.microsoft.com/office/powerpoint/2010/main" val="3372604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6"/>
          <p:cNvSpPr txBox="1">
            <a:spLocks noChangeArrowheads="1"/>
          </p:cNvSpPr>
          <p:nvPr/>
        </p:nvSpPr>
        <p:spPr bwMode="auto">
          <a:xfrm>
            <a:off x="4666916" y="4332644"/>
            <a:ext cx="4572000" cy="25286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6350" defTabSz="914400" eaLnBrk="0" fontAlgn="base" hangingPunct="0">
              <a:spcBef>
                <a:spcPct val="20000"/>
              </a:spcBef>
              <a:spcAft>
                <a:spcPct val="0"/>
              </a:spcAft>
              <a:tabLst>
                <a:tab pos="222250" algn="l"/>
              </a:tabLst>
              <a:defRPr/>
            </a:pPr>
            <a:r>
              <a:rPr lang="en-US" sz="1600" b="1" kern="0" dirty="0">
                <a:ea typeface="ＭＳ Ｐゴシック" pitchFamily="-112" charset="-128"/>
                <a:cs typeface="ＭＳ Ｐゴシック" pitchFamily="-112" charset="-128"/>
              </a:rPr>
              <a:t>Team</a:t>
            </a:r>
          </a:p>
          <a:p>
            <a:pPr marL="6350" defTabSz="914400" eaLnBrk="0" fontAlgn="base" hangingPunct="0">
              <a:spcBef>
                <a:spcPct val="20000"/>
              </a:spcBef>
              <a:spcAft>
                <a:spcPct val="0"/>
              </a:spcAft>
              <a:tabLst>
                <a:tab pos="222250" algn="l"/>
              </a:tabLst>
              <a:defRPr/>
            </a:pPr>
            <a:r>
              <a:rPr kumimoji="0" lang="en-US" sz="1100" b="1" i="1" u="none" strike="noStrike" kern="0" cap="none" spc="0" normalizeH="0" baseline="0" dirty="0">
                <a:ln>
                  <a:noFill/>
                </a:ln>
                <a:solidFill>
                  <a:schemeClr val="tx1"/>
                </a:solidFill>
                <a:effectLst/>
                <a:uLnTx/>
                <a:uFillTx/>
                <a:ea typeface="ＭＳ Ｐゴシック" pitchFamily="-112" charset="-128"/>
              </a:rPr>
              <a:t>Jack </a:t>
            </a:r>
            <a:r>
              <a:rPr kumimoji="0" lang="en-US" sz="1100" b="1" i="1" u="none" strike="noStrike" kern="0" cap="none" spc="0" normalizeH="0" baseline="0" dirty="0" err="1">
                <a:ln>
                  <a:noFill/>
                </a:ln>
                <a:solidFill>
                  <a:schemeClr val="tx1"/>
                </a:solidFill>
                <a:effectLst/>
                <a:uLnTx/>
                <a:uFillTx/>
                <a:ea typeface="ＭＳ Ｐゴシック" pitchFamily="-112" charset="-128"/>
              </a:rPr>
              <a:t>Lightholder</a:t>
            </a:r>
            <a:r>
              <a:rPr kumimoji="0" lang="en-US" sz="1100" b="1" i="1" u="none" strike="noStrike" kern="0" cap="none" spc="0" normalizeH="0" baseline="0" dirty="0">
                <a:ln>
                  <a:noFill/>
                </a:ln>
                <a:solidFill>
                  <a:schemeClr val="tx1"/>
                </a:solidFill>
                <a:effectLst/>
                <a:uLnTx/>
                <a:uFillTx/>
                <a:ea typeface="ＭＳ Ｐゴシック" pitchFamily="-112" charset="-128"/>
              </a:rPr>
              <a:t> (PI / Machine Learning Development)</a:t>
            </a:r>
          </a:p>
          <a:p>
            <a:pPr marL="6350" defTabSz="914400" eaLnBrk="0" fontAlgn="base" hangingPunct="0">
              <a:spcBef>
                <a:spcPct val="20000"/>
              </a:spcBef>
              <a:spcAft>
                <a:spcPct val="0"/>
              </a:spcAft>
              <a:tabLst>
                <a:tab pos="222250" algn="l"/>
              </a:tabLst>
              <a:defRPr/>
            </a:pPr>
            <a:r>
              <a:rPr lang="en-US" sz="1100" b="1" i="1" kern="0" dirty="0">
                <a:ea typeface="ＭＳ Ｐゴシック" pitchFamily="-112" charset="-128"/>
              </a:rPr>
              <a:t>Lukas Mandrake (Vision)</a:t>
            </a:r>
          </a:p>
          <a:p>
            <a:pPr marL="6350" defTabSz="914400" eaLnBrk="0" fontAlgn="base" hangingPunct="0">
              <a:spcBef>
                <a:spcPct val="20000"/>
              </a:spcBef>
              <a:spcAft>
                <a:spcPct val="0"/>
              </a:spcAft>
              <a:tabLst>
                <a:tab pos="222250" algn="l"/>
              </a:tabLst>
              <a:defRPr/>
            </a:pPr>
            <a:r>
              <a:rPr kumimoji="0" lang="en-US" sz="1100" b="1" i="1" u="none" strike="noStrike" kern="0" cap="none" spc="0" normalizeH="0" baseline="0" dirty="0">
                <a:ln>
                  <a:noFill/>
                </a:ln>
                <a:solidFill>
                  <a:schemeClr val="tx1"/>
                </a:solidFill>
                <a:effectLst/>
                <a:uLnTx/>
                <a:uFillTx/>
                <a:ea typeface="ＭＳ Ｐゴシック" pitchFamily="-112" charset="-128"/>
              </a:rPr>
              <a:t>Rob </a:t>
            </a:r>
            <a:r>
              <a:rPr kumimoji="0" lang="en-US" sz="1100" b="1" i="1" u="none" strike="noStrike" kern="0" cap="none" spc="0" normalizeH="0" baseline="0" dirty="0" err="1">
                <a:ln>
                  <a:noFill/>
                </a:ln>
                <a:solidFill>
                  <a:schemeClr val="tx1"/>
                </a:solidFill>
                <a:effectLst/>
                <a:uLnTx/>
                <a:uFillTx/>
                <a:ea typeface="ＭＳ Ｐゴシック" pitchFamily="-112" charset="-128"/>
              </a:rPr>
              <a:t>Tapella</a:t>
            </a:r>
            <a:r>
              <a:rPr kumimoji="0" lang="en-US" sz="1100" b="1" i="1" u="none" strike="noStrike" kern="0" cap="none" spc="0" normalizeH="0" baseline="0" dirty="0">
                <a:ln>
                  <a:noFill/>
                </a:ln>
                <a:solidFill>
                  <a:schemeClr val="tx1"/>
                </a:solidFill>
                <a:effectLst/>
                <a:uLnTx/>
                <a:uFillTx/>
                <a:ea typeface="ＭＳ Ｐゴシック" pitchFamily="-112" charset="-128"/>
              </a:rPr>
              <a:t> (U</a:t>
            </a:r>
            <a:r>
              <a:rPr lang="en-US" sz="1100" b="1" i="1" kern="0" dirty="0">
                <a:ea typeface="ＭＳ Ｐゴシック" pitchFamily="-112" charset="-128"/>
              </a:rPr>
              <a:t>I/UX Design)</a:t>
            </a:r>
          </a:p>
          <a:p>
            <a:pPr marL="6350" defTabSz="914400" eaLnBrk="0" fontAlgn="base" hangingPunct="0">
              <a:spcBef>
                <a:spcPct val="20000"/>
              </a:spcBef>
              <a:spcAft>
                <a:spcPct val="0"/>
              </a:spcAft>
              <a:tabLst>
                <a:tab pos="222250" algn="l"/>
              </a:tabLst>
              <a:defRPr/>
            </a:pPr>
            <a:r>
              <a:rPr kumimoji="0" lang="en-US" sz="1100" b="1" i="1" u="none" strike="noStrike" kern="0" cap="none" spc="0" normalizeH="0" baseline="0" dirty="0">
                <a:ln>
                  <a:noFill/>
                </a:ln>
                <a:solidFill>
                  <a:schemeClr val="tx1"/>
                </a:solidFill>
                <a:effectLst/>
                <a:uLnTx/>
                <a:uFillTx/>
                <a:ea typeface="ＭＳ Ｐゴシック" pitchFamily="-112" charset="-128"/>
              </a:rPr>
              <a:t>Josh Rodriguez (Front End Development)</a:t>
            </a:r>
          </a:p>
          <a:p>
            <a:pPr marL="6350" defTabSz="914400" eaLnBrk="0" fontAlgn="base" hangingPunct="0">
              <a:spcBef>
                <a:spcPct val="20000"/>
              </a:spcBef>
              <a:spcAft>
                <a:spcPct val="0"/>
              </a:spcAft>
              <a:tabLst>
                <a:tab pos="222250" algn="l"/>
              </a:tabLst>
              <a:defRPr/>
            </a:pPr>
            <a:r>
              <a:rPr lang="en-US" sz="1100" b="1" i="1" kern="0" dirty="0">
                <a:ea typeface="ＭＳ Ｐゴシック" pitchFamily="-112" charset="-128"/>
              </a:rPr>
              <a:t>Anton Kulikov (Front End Development)</a:t>
            </a:r>
          </a:p>
          <a:p>
            <a:pPr marL="6350" defTabSz="914400" eaLnBrk="0" fontAlgn="base" hangingPunct="0">
              <a:spcBef>
                <a:spcPct val="20000"/>
              </a:spcBef>
              <a:spcAft>
                <a:spcPct val="0"/>
              </a:spcAft>
              <a:tabLst>
                <a:tab pos="222250" algn="l"/>
              </a:tabLst>
              <a:defRPr/>
            </a:pPr>
            <a:r>
              <a:rPr lang="en-US" sz="1100" b="1" i="1" kern="0" dirty="0">
                <a:ea typeface="ＭＳ Ｐゴシック" pitchFamily="-112" charset="-128"/>
              </a:rPr>
              <a:t>Kit Petrie (Front End Development)</a:t>
            </a:r>
          </a:p>
          <a:p>
            <a:pPr marL="6350" defTabSz="914400" eaLnBrk="0" fontAlgn="base" hangingPunct="0">
              <a:spcBef>
                <a:spcPct val="20000"/>
              </a:spcBef>
              <a:spcAft>
                <a:spcPct val="0"/>
              </a:spcAft>
              <a:tabLst>
                <a:tab pos="222250" algn="l"/>
              </a:tabLst>
              <a:defRPr/>
            </a:pPr>
            <a:r>
              <a:rPr lang="en-US" sz="1100" b="1" i="1" kern="0" dirty="0">
                <a:ea typeface="ＭＳ Ｐゴシック" pitchFamily="-112" charset="-128"/>
              </a:rPr>
              <a:t>Patrick </a:t>
            </a:r>
            <a:r>
              <a:rPr lang="en-US" sz="1100" b="1" i="1" kern="0" dirty="0" err="1">
                <a:ea typeface="ＭＳ Ｐゴシック" pitchFamily="-112" charset="-128"/>
              </a:rPr>
              <a:t>Kage</a:t>
            </a:r>
            <a:r>
              <a:rPr lang="en-US" sz="1100" b="1" i="1" kern="0" dirty="0">
                <a:ea typeface="ＭＳ Ｐゴシック" pitchFamily="-112" charset="-128"/>
              </a:rPr>
              <a:t> (Front End Intern)</a:t>
            </a:r>
          </a:p>
          <a:p>
            <a:pPr marL="6350" defTabSz="914400" eaLnBrk="0" fontAlgn="base" hangingPunct="0">
              <a:spcBef>
                <a:spcPct val="20000"/>
              </a:spcBef>
              <a:spcAft>
                <a:spcPct val="0"/>
              </a:spcAft>
              <a:tabLst>
                <a:tab pos="222250" algn="l"/>
              </a:tabLst>
              <a:defRPr/>
            </a:pPr>
            <a:r>
              <a:rPr lang="en-US" sz="1100" b="1" i="1" kern="0" dirty="0">
                <a:ea typeface="ＭＳ Ｐゴシック" pitchFamily="-112" charset="-128"/>
              </a:rPr>
              <a:t>Alec </a:t>
            </a:r>
            <a:r>
              <a:rPr lang="en-US" sz="1100" b="1" i="1" kern="0" dirty="0" err="1">
                <a:ea typeface="ＭＳ Ｐゴシック" pitchFamily="-112" charset="-128"/>
              </a:rPr>
              <a:t>Helbling</a:t>
            </a:r>
            <a:r>
              <a:rPr lang="en-US" sz="1100" b="1" i="1" kern="0" dirty="0">
                <a:ea typeface="ＭＳ Ｐゴシック" pitchFamily="-112" charset="-128"/>
              </a:rPr>
              <a:t> (Front End Intern)</a:t>
            </a:r>
            <a:endParaRPr lang="en-US" sz="1100" i="1" kern="0" dirty="0">
              <a:ea typeface="ＭＳ Ｐゴシック" pitchFamily="-112" charset="-128"/>
            </a:endParaRPr>
          </a:p>
        </p:txBody>
      </p:sp>
      <p:sp>
        <p:nvSpPr>
          <p:cNvPr id="27" name="Rectangle 6"/>
          <p:cNvSpPr txBox="1">
            <a:spLocks noChangeArrowheads="1"/>
          </p:cNvSpPr>
          <p:nvPr/>
        </p:nvSpPr>
        <p:spPr bwMode="auto">
          <a:xfrm>
            <a:off x="4631637" y="1091702"/>
            <a:ext cx="4515185" cy="31704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6350" defTabSz="914400" eaLnBrk="0" fontAlgn="base" hangingPunct="0">
              <a:spcBef>
                <a:spcPct val="20000"/>
              </a:spcBef>
              <a:spcAft>
                <a:spcPct val="0"/>
              </a:spcAft>
              <a:tabLst>
                <a:tab pos="222250" algn="l"/>
              </a:tabLst>
              <a:defRPr/>
            </a:pPr>
            <a:r>
              <a:rPr lang="en-US" sz="1600" b="1" kern="0" dirty="0">
                <a:ea typeface="ＭＳ Ｐゴシック" pitchFamily="-112" charset="-128"/>
                <a:cs typeface="ＭＳ Ｐゴシック" pitchFamily="-112" charset="-128"/>
              </a:rPr>
              <a:t>Alignment with </a:t>
            </a:r>
            <a:r>
              <a:rPr lang="en-US" sz="1600" b="1" u="sng" kern="0" dirty="0">
                <a:ea typeface="ＭＳ Ｐゴシック" pitchFamily="-112" charset="-128"/>
                <a:cs typeface="ＭＳ Ｐゴシック" pitchFamily="-112" charset="-128"/>
              </a:rPr>
              <a:t>System</a:t>
            </a:r>
            <a:r>
              <a:rPr lang="en-US" sz="1600" b="1" kern="0" dirty="0">
                <a:ea typeface="ＭＳ Ｐゴシック" pitchFamily="-112" charset="-128"/>
                <a:cs typeface="ＭＳ Ｐゴシック" pitchFamily="-112" charset="-128"/>
              </a:rPr>
              <a:t> Strategic Plan</a:t>
            </a:r>
            <a:endParaRPr lang="en-US" sz="1600" b="1" i="1" kern="0" dirty="0">
              <a:ea typeface="ＭＳ Ｐゴシック" pitchFamily="-112" charset="-128"/>
              <a:cs typeface="ＭＳ Ｐゴシック" pitchFamily="-112" charset="-128"/>
            </a:endParaRPr>
          </a:p>
          <a:p>
            <a:pPr marL="230188" indent="-223838" defTabSz="914400" eaLnBrk="0" fontAlgn="base" hangingPunct="0">
              <a:spcBef>
                <a:spcPct val="20000"/>
              </a:spcBef>
              <a:spcAft>
                <a:spcPct val="0"/>
              </a:spcAft>
              <a:buFontTx/>
              <a:buChar char="•"/>
              <a:tabLst>
                <a:tab pos="222250" algn="l"/>
              </a:tabLst>
              <a:defRPr/>
            </a:pPr>
            <a:r>
              <a:rPr lang="en-US" sz="1200" kern="0" dirty="0">
                <a:ea typeface="ＭＳ Ｐゴシック" pitchFamily="-112" charset="-128"/>
                <a:cs typeface="ＭＳ Ｐゴシック" pitchFamily="-112" charset="-128"/>
              </a:rPr>
              <a:t>Addresses following AMMOS System Strategic goals:</a:t>
            </a:r>
          </a:p>
          <a:p>
            <a:pPr marL="460375" lvl="1" indent="-220663" defTabSz="914400" eaLnBrk="0" fontAlgn="base" hangingPunct="0">
              <a:lnSpc>
                <a:spcPts val="1140"/>
              </a:lnSpc>
              <a:spcBef>
                <a:spcPct val="20000"/>
              </a:spcBef>
              <a:spcAft>
                <a:spcPct val="0"/>
              </a:spcAft>
              <a:buFont typeface=".HelveticaNeueDeskInterface-Regular" charset="-120"/>
              <a:buChar char="-"/>
              <a:tabLst>
                <a:tab pos="222250" algn="l"/>
              </a:tabLst>
              <a:defRPr/>
            </a:pPr>
            <a:r>
              <a:rPr lang="en-US" sz="1100" kern="0" dirty="0">
                <a:ea typeface="ＭＳ Ｐゴシック" pitchFamily="-112" charset="-128"/>
                <a:cs typeface="ＭＳ Ｐゴシック" pitchFamily="-112" charset="-128"/>
              </a:rPr>
              <a:t>Reduce mission operations cost and risk</a:t>
            </a:r>
          </a:p>
          <a:p>
            <a:pPr marL="692150" lvl="2" indent="-222250" defTabSz="914400" eaLnBrk="0" fontAlgn="base" hangingPunct="0">
              <a:lnSpc>
                <a:spcPts val="1140"/>
              </a:lnSpc>
              <a:spcBef>
                <a:spcPct val="20000"/>
              </a:spcBef>
              <a:spcAft>
                <a:spcPct val="0"/>
              </a:spcAft>
              <a:buFontTx/>
              <a:buChar char="•"/>
              <a:tabLst>
                <a:tab pos="222250" algn="l"/>
              </a:tabLst>
              <a:defRPr/>
            </a:pPr>
            <a:r>
              <a:rPr lang="en-US" sz="1100" kern="0" dirty="0">
                <a:ea typeface="ＭＳ Ｐゴシック" pitchFamily="-112" charset="-128"/>
                <a:cs typeface="ＭＳ Ｐゴシック" pitchFamily="-112" charset="-128"/>
              </a:rPr>
              <a:t>Fast data problem and anomaly identification</a:t>
            </a:r>
          </a:p>
          <a:p>
            <a:pPr marL="460375" lvl="1" indent="-220663" defTabSz="914400" eaLnBrk="0" fontAlgn="base" hangingPunct="0">
              <a:lnSpc>
                <a:spcPts val="1140"/>
              </a:lnSpc>
              <a:spcBef>
                <a:spcPct val="20000"/>
              </a:spcBef>
              <a:spcAft>
                <a:spcPct val="0"/>
              </a:spcAft>
              <a:buFont typeface=".HelveticaNeueDeskInterface-Regular" charset="-120"/>
              <a:buChar char="-"/>
              <a:tabLst>
                <a:tab pos="222250" algn="l"/>
              </a:tabLst>
              <a:defRPr/>
            </a:pPr>
            <a:r>
              <a:rPr lang="en-US" sz="1100" kern="0" dirty="0">
                <a:ea typeface="ＭＳ Ｐゴシック" pitchFamily="-112" charset="-128"/>
                <a:cs typeface="ＭＳ Ｐゴシック" pitchFamily="-112" charset="-128"/>
              </a:rPr>
              <a:t>Leverage technological advances in computing</a:t>
            </a:r>
          </a:p>
          <a:p>
            <a:pPr marL="460375" lvl="1" indent="-220663" defTabSz="914400" eaLnBrk="0" fontAlgn="base" hangingPunct="0">
              <a:lnSpc>
                <a:spcPts val="1140"/>
              </a:lnSpc>
              <a:spcBef>
                <a:spcPct val="20000"/>
              </a:spcBef>
              <a:spcAft>
                <a:spcPct val="0"/>
              </a:spcAft>
              <a:buFont typeface=".HelveticaNeueDeskInterface-Regular" charset="-120"/>
              <a:buChar char="-"/>
              <a:tabLst>
                <a:tab pos="222250" algn="l"/>
              </a:tabLst>
              <a:defRPr/>
            </a:pPr>
            <a:r>
              <a:rPr lang="en-US" sz="1100" kern="0" dirty="0">
                <a:ea typeface="ＭＳ Ｐゴシック" pitchFamily="-112" charset="-128"/>
                <a:cs typeface="ＭＳ Ｐゴシック" pitchFamily="-112" charset="-128"/>
              </a:rPr>
              <a:t>Broadens AMMOS to Support Future Missions</a:t>
            </a:r>
          </a:p>
          <a:p>
            <a:pPr marL="692150" lvl="2" indent="-222250" defTabSz="914400" eaLnBrk="0" fontAlgn="base" hangingPunct="0">
              <a:lnSpc>
                <a:spcPts val="1140"/>
              </a:lnSpc>
              <a:spcBef>
                <a:spcPct val="20000"/>
              </a:spcBef>
              <a:spcAft>
                <a:spcPct val="0"/>
              </a:spcAft>
              <a:buFontTx/>
              <a:buChar char="•"/>
              <a:tabLst>
                <a:tab pos="222250" algn="l"/>
              </a:tabLst>
              <a:defRPr/>
            </a:pPr>
            <a:r>
              <a:rPr lang="en-US" sz="1100" kern="0" dirty="0">
                <a:ea typeface="ＭＳ Ｐゴシック" pitchFamily="-112" charset="-128"/>
                <a:cs typeface="ＭＳ Ｐゴシック" pitchFamily="-112" charset="-128"/>
              </a:rPr>
              <a:t>Supports increased data volumes and data rate</a:t>
            </a:r>
          </a:p>
          <a:p>
            <a:pPr marL="230188" indent="-223838" defTabSz="914400" eaLnBrk="0" fontAlgn="base" hangingPunct="0">
              <a:spcBef>
                <a:spcPct val="20000"/>
              </a:spcBef>
              <a:spcAft>
                <a:spcPct val="0"/>
              </a:spcAft>
              <a:buFontTx/>
              <a:buChar char="•"/>
              <a:tabLst>
                <a:tab pos="222250" algn="l"/>
              </a:tabLst>
              <a:defRPr/>
            </a:pPr>
            <a:r>
              <a:rPr lang="en-US" sz="1200" kern="0" dirty="0">
                <a:ea typeface="ＭＳ Ｐゴシック" pitchFamily="-112" charset="-128"/>
                <a:cs typeface="ＭＳ Ｐゴシック" pitchFamily="-112" charset="-128"/>
              </a:rPr>
              <a:t>Addresses Elements of Systems Strategic Roadmap</a:t>
            </a:r>
          </a:p>
          <a:p>
            <a:pPr marL="460375" lvl="1" indent="-220663" defTabSz="914400" eaLnBrk="0" fontAlgn="base" hangingPunct="0">
              <a:lnSpc>
                <a:spcPts val="1140"/>
              </a:lnSpc>
              <a:spcBef>
                <a:spcPct val="20000"/>
              </a:spcBef>
              <a:spcAft>
                <a:spcPct val="0"/>
              </a:spcAft>
              <a:buFont typeface=".HelveticaNeueDeskInterface-Regular" charset="-120"/>
              <a:buChar char="-"/>
              <a:tabLst>
                <a:tab pos="222250" algn="l"/>
              </a:tabLst>
              <a:defRPr/>
            </a:pPr>
            <a:r>
              <a:rPr lang="en-US" sz="1100" kern="0" dirty="0">
                <a:ea typeface="ＭＳ Ｐゴシック" pitchFamily="-112" charset="-128"/>
                <a:cs typeface="ＭＳ Ｐゴシック" pitchFamily="-112" charset="-128"/>
              </a:rPr>
              <a:t>High performance queries (s/c data) enabling support for faster operational decisions</a:t>
            </a:r>
            <a:endParaRPr lang="en-US" sz="1200" kern="0" dirty="0">
              <a:ea typeface="ＭＳ Ｐゴシック" pitchFamily="-112" charset="-128"/>
              <a:cs typeface="ＭＳ Ｐゴシック" pitchFamily="-112" charset="-128"/>
            </a:endParaRPr>
          </a:p>
          <a:p>
            <a:pPr marL="230188" indent="-223838" defTabSz="914400" eaLnBrk="0" fontAlgn="base" hangingPunct="0">
              <a:spcBef>
                <a:spcPct val="20000"/>
              </a:spcBef>
              <a:spcAft>
                <a:spcPct val="0"/>
              </a:spcAft>
              <a:buFontTx/>
              <a:buChar char="•"/>
              <a:tabLst>
                <a:tab pos="222250" algn="l"/>
              </a:tabLst>
              <a:defRPr/>
            </a:pPr>
            <a:r>
              <a:rPr lang="en-US" sz="1200" kern="0" dirty="0">
                <a:ea typeface="ＭＳ Ｐゴシック" pitchFamily="-112" charset="-128"/>
                <a:cs typeface="ＭＳ Ｐゴシック" pitchFamily="-112" charset="-128"/>
              </a:rPr>
              <a:t>System applicable to operations, science data analysis, engineering data analysis and multiple mission phases</a:t>
            </a:r>
          </a:p>
          <a:p>
            <a:pPr marL="6350" lvl="0" defTabSz="914400" eaLnBrk="0" fontAlgn="base" hangingPunct="0">
              <a:spcBef>
                <a:spcPct val="20000"/>
              </a:spcBef>
              <a:spcAft>
                <a:spcPct val="0"/>
              </a:spcAft>
              <a:tabLst>
                <a:tab pos="222250" algn="l"/>
              </a:tabLst>
              <a:defRPr/>
            </a:pPr>
            <a:r>
              <a:rPr lang="en-US" sz="1400" b="1" kern="0" dirty="0">
                <a:ea typeface="ＭＳ Ｐゴシック" pitchFamily="-112" charset="-128"/>
                <a:cs typeface="ＭＳ Ｐゴシック" pitchFamily="-112" charset="-128"/>
              </a:rPr>
              <a:t>Mission Relevance </a:t>
            </a:r>
          </a:p>
          <a:p>
            <a:pPr marL="230188" indent="-223838" defTabSz="914400" eaLnBrk="0" fontAlgn="base" hangingPunct="0">
              <a:spcAft>
                <a:spcPct val="0"/>
              </a:spcAft>
              <a:buFontTx/>
              <a:buChar char="•"/>
              <a:tabLst>
                <a:tab pos="222250" algn="l"/>
              </a:tabLst>
              <a:defRPr/>
            </a:pPr>
            <a:r>
              <a:rPr lang="en-US" sz="1200" b="1" kern="0" dirty="0">
                <a:ea typeface="ＭＳ Ｐゴシック" pitchFamily="-112" charset="-128"/>
              </a:rPr>
              <a:t>Users</a:t>
            </a:r>
            <a:r>
              <a:rPr lang="en-US" sz="1200" kern="0" dirty="0">
                <a:ea typeface="ＭＳ Ｐゴシック" pitchFamily="-112" charset="-128"/>
              </a:rPr>
              <a:t>:  </a:t>
            </a:r>
            <a:r>
              <a:rPr lang="en-US" sz="1200" dirty="0"/>
              <a:t>☐</a:t>
            </a:r>
            <a:r>
              <a:rPr lang="en-US" sz="1200" kern="0" dirty="0">
                <a:ea typeface="ＭＳ Ｐゴシック" pitchFamily="-112" charset="-128"/>
              </a:rPr>
              <a:t>  Existing Missions    </a:t>
            </a:r>
            <a:r>
              <a:rPr lang="en-US" sz="1200" dirty="0"/>
              <a:t>☐</a:t>
            </a:r>
            <a:r>
              <a:rPr lang="en-US" sz="1200" kern="0" dirty="0">
                <a:ea typeface="ＭＳ Ｐゴシック" pitchFamily="-112" charset="-128"/>
              </a:rPr>
              <a:t>  New Missions</a:t>
            </a:r>
          </a:p>
          <a:p>
            <a:pPr marL="6350" defTabSz="914400" eaLnBrk="0" fontAlgn="base" hangingPunct="0">
              <a:spcAft>
                <a:spcPct val="0"/>
              </a:spcAft>
              <a:tabLst>
                <a:tab pos="222250" algn="l"/>
              </a:tabLst>
              <a:defRPr/>
            </a:pPr>
            <a:r>
              <a:rPr lang="en-US" sz="1200" kern="0" dirty="0">
                <a:ea typeface="ＭＳ Ｐゴシック" pitchFamily="-112" charset="-128"/>
              </a:rPr>
              <a:t>	</a:t>
            </a:r>
            <a:r>
              <a:rPr lang="en-US" sz="1200" b="1" kern="0" dirty="0">
                <a:ea typeface="ＭＳ Ｐゴシック" pitchFamily="-112" charset="-128"/>
              </a:rPr>
              <a:t>List Missions/users: </a:t>
            </a:r>
            <a:r>
              <a:rPr lang="en-US" sz="1200" kern="0" dirty="0">
                <a:ea typeface="ＭＳ Ｐゴシック" pitchFamily="-112" charset="-128"/>
              </a:rPr>
              <a:t>All planetary/Earth missions with large amounts of data downlink (Europa, M2020, SWOT, OCO3, etc.)</a:t>
            </a:r>
            <a:endParaRPr lang="en-US" sz="1200" i="1" kern="0" dirty="0">
              <a:ea typeface="ＭＳ Ｐゴシック" pitchFamily="-112" charset="-128"/>
              <a:cs typeface="ＭＳ Ｐゴシック" pitchFamily="-112" charset="-128"/>
            </a:endParaRPr>
          </a:p>
          <a:p>
            <a:pPr marL="502920" lvl="1" indent="-223838" eaLnBrk="0" hangingPunct="0">
              <a:spcBef>
                <a:spcPct val="20000"/>
              </a:spcBef>
              <a:buFontTx/>
              <a:buChar char="•"/>
              <a:tabLst>
                <a:tab pos="222250" algn="l"/>
              </a:tabLst>
              <a:defRPr/>
            </a:pPr>
            <a:endParaRPr kumimoji="0" lang="en-US" sz="1400" b="0" i="1" u="none" strike="noStrike" kern="0" cap="none" spc="0" normalizeH="0" baseline="0" dirty="0">
              <a:ln>
                <a:noFill/>
              </a:ln>
              <a:solidFill>
                <a:schemeClr val="tx1"/>
              </a:solidFill>
              <a:effectLst/>
              <a:uLnTx/>
              <a:uFillTx/>
              <a:ea typeface="ＭＳ Ｐゴシック" pitchFamily="-112" charset="-128"/>
            </a:endParaRPr>
          </a:p>
          <a:p>
            <a:pPr marL="502920" lvl="1" indent="-223838" eaLnBrk="0" hangingPunct="0">
              <a:spcBef>
                <a:spcPct val="20000"/>
              </a:spcBef>
              <a:buFontTx/>
              <a:buChar char="•"/>
              <a:tabLst>
                <a:tab pos="222250" algn="l"/>
              </a:tabLst>
              <a:defRPr/>
            </a:pPr>
            <a:endParaRPr kumimoji="0" lang="en-US" sz="1400" b="0" i="1" u="none" strike="noStrike" kern="0" cap="none" spc="0" normalizeH="0" baseline="0" noProof="0" dirty="0">
              <a:ln>
                <a:noFill/>
              </a:ln>
              <a:solidFill>
                <a:schemeClr val="tx1"/>
              </a:solidFill>
              <a:effectLst/>
              <a:uLnTx/>
              <a:uFillTx/>
              <a:ea typeface="ＭＳ Ｐゴシック" pitchFamily="-112" charset="-128"/>
            </a:endParaRPr>
          </a:p>
        </p:txBody>
      </p:sp>
      <p:sp>
        <p:nvSpPr>
          <p:cNvPr id="6" name="Line 2"/>
          <p:cNvSpPr>
            <a:spLocks noChangeShapeType="1"/>
          </p:cNvSpPr>
          <p:nvPr/>
        </p:nvSpPr>
        <p:spPr bwMode="auto">
          <a:xfrm>
            <a:off x="285415" y="4264339"/>
            <a:ext cx="8305800" cy="0"/>
          </a:xfrm>
          <a:prstGeom prst="line">
            <a:avLst/>
          </a:prstGeom>
          <a:noFill/>
          <a:ln w="28575">
            <a:solidFill>
              <a:schemeClr val="accent2"/>
            </a:solidFill>
            <a:round/>
            <a:headEnd/>
            <a:tailEnd/>
          </a:ln>
        </p:spPr>
        <p:txBody>
          <a:bodyPr wrap="none" anchor="ctr">
            <a:prstTxWarp prst="textNoShape">
              <a:avLst/>
            </a:prstTxWarp>
          </a:bodyPr>
          <a:lstStyle/>
          <a:p>
            <a:endParaRPr lang="en-US" sz="1400"/>
          </a:p>
        </p:txBody>
      </p:sp>
      <p:sp>
        <p:nvSpPr>
          <p:cNvPr id="7" name="Rectangle 6"/>
          <p:cNvSpPr txBox="1">
            <a:spLocks noChangeArrowheads="1"/>
          </p:cNvSpPr>
          <p:nvPr/>
        </p:nvSpPr>
        <p:spPr bwMode="auto">
          <a:xfrm>
            <a:off x="171115" y="1040859"/>
            <a:ext cx="4419600" cy="31253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0188" marR="0" lvl="0" indent="-223838" algn="l" defTabSz="914400" rtl="0" eaLnBrk="0" fontAlgn="base" latinLnBrk="0" hangingPunct="0">
              <a:lnSpc>
                <a:spcPct val="100000"/>
              </a:lnSpc>
              <a:spcAft>
                <a:spcPct val="0"/>
              </a:spcAft>
              <a:buClrTx/>
              <a:buSzTx/>
              <a:tabLst>
                <a:tab pos="165100" algn="l"/>
              </a:tabLst>
              <a:defRPr/>
            </a:pPr>
            <a:r>
              <a:rPr lang="en-US" sz="1600" b="1" kern="0" dirty="0">
                <a:ea typeface="ＭＳ Ｐゴシック" pitchFamily="-112" charset="-128"/>
                <a:cs typeface="ＭＳ Ｐゴシック" pitchFamily="-112" charset="-128"/>
              </a:rPr>
              <a:t>Objective:</a:t>
            </a:r>
          </a:p>
          <a:p>
            <a:pPr marL="230188" indent="-223838" defTabSz="914400" eaLnBrk="0" fontAlgn="base" hangingPunct="0">
              <a:spcAft>
                <a:spcPct val="0"/>
              </a:spcAft>
              <a:buFont typeface="Arial"/>
              <a:buChar char="•"/>
              <a:tabLst>
                <a:tab pos="165100" algn="l"/>
              </a:tabLst>
              <a:defRPr/>
            </a:pPr>
            <a:r>
              <a:rPr lang="en-US" sz="1200" i="1" kern="0" dirty="0">
                <a:ea typeface="ＭＳ Ｐゴシック" pitchFamily="-112" charset="-128"/>
                <a:cs typeface="ＭＳ Ｐゴシック" pitchFamily="-112" charset="-128"/>
              </a:rPr>
              <a:t>Develop automated tool using machine learning techniques to quickly scan mission science and engineering data to reveal structures and problems</a:t>
            </a:r>
          </a:p>
          <a:p>
            <a:pPr marL="230188" indent="-223838" defTabSz="914400" eaLnBrk="0" fontAlgn="base" hangingPunct="0">
              <a:spcAft>
                <a:spcPct val="0"/>
              </a:spcAft>
              <a:buFont typeface="Arial"/>
              <a:buChar char="•"/>
              <a:tabLst>
                <a:tab pos="165100" algn="l"/>
              </a:tabLst>
              <a:defRPr/>
            </a:pPr>
            <a:r>
              <a:rPr lang="en-US" sz="1200" i="1" kern="0" dirty="0">
                <a:ea typeface="ＭＳ Ｐゴシック" pitchFamily="-112" charset="-128"/>
                <a:cs typeface="ＭＳ Ｐゴシック" pitchFamily="-112" charset="-128"/>
              </a:rPr>
              <a:t>Can flag anomalies and/or select best subset of data for later, more detailed analysis</a:t>
            </a:r>
          </a:p>
          <a:p>
            <a:pPr marL="230188" marR="0" lvl="0" indent="-223838" algn="l" defTabSz="914400" rtl="0" eaLnBrk="0" fontAlgn="base" latinLnBrk="0" hangingPunct="0">
              <a:lnSpc>
                <a:spcPct val="100000"/>
              </a:lnSpc>
              <a:spcAft>
                <a:spcPct val="0"/>
              </a:spcAft>
              <a:buClrTx/>
              <a:buSzTx/>
              <a:tabLst>
                <a:tab pos="165100" algn="l"/>
              </a:tabLst>
              <a:defRPr/>
            </a:pPr>
            <a:endParaRPr lang="en-US" sz="1000" b="1" kern="0" dirty="0">
              <a:ea typeface="ＭＳ Ｐゴシック" pitchFamily="-112" charset="-128"/>
              <a:cs typeface="ＭＳ Ｐゴシック" pitchFamily="-112" charset="-128"/>
            </a:endParaRPr>
          </a:p>
          <a:p>
            <a:pPr marL="230188" marR="0" lvl="0" indent="-223838" algn="l" defTabSz="914400" rtl="0" eaLnBrk="0" fontAlgn="base" latinLnBrk="0" hangingPunct="0">
              <a:lnSpc>
                <a:spcPct val="100000"/>
              </a:lnSpc>
              <a:spcAft>
                <a:spcPct val="0"/>
              </a:spcAft>
              <a:buClrTx/>
              <a:buSzTx/>
              <a:tabLst>
                <a:tab pos="165100" algn="l"/>
              </a:tabLst>
              <a:defRPr/>
            </a:pPr>
            <a:endParaRPr lang="en-US" sz="1000" b="1" kern="0" dirty="0">
              <a:ea typeface="ＭＳ Ｐゴシック" pitchFamily="-112" charset="-128"/>
              <a:cs typeface="ＭＳ Ｐゴシック" pitchFamily="-112" charset="-128"/>
            </a:endParaRPr>
          </a:p>
          <a:p>
            <a:pPr marL="230188" marR="0" lvl="0" indent="-223838" algn="l" defTabSz="914400" rtl="0" eaLnBrk="0" fontAlgn="base" latinLnBrk="0" hangingPunct="0">
              <a:lnSpc>
                <a:spcPct val="100000"/>
              </a:lnSpc>
              <a:spcAft>
                <a:spcPct val="0"/>
              </a:spcAft>
              <a:buClrTx/>
              <a:buSzTx/>
              <a:tabLst>
                <a:tab pos="165100" algn="l"/>
              </a:tabLst>
              <a:defRPr/>
            </a:pPr>
            <a:endParaRPr lang="en-US" sz="1000" b="1" kern="0" dirty="0">
              <a:ea typeface="ＭＳ Ｐゴシック" pitchFamily="-112" charset="-128"/>
              <a:cs typeface="ＭＳ Ｐゴシック" pitchFamily="-112" charset="-128"/>
            </a:endParaRPr>
          </a:p>
          <a:p>
            <a:pPr marL="230188" marR="0" lvl="0" indent="-223838" algn="l" defTabSz="914400" rtl="0" eaLnBrk="0" fontAlgn="base" latinLnBrk="0" hangingPunct="0">
              <a:lnSpc>
                <a:spcPct val="100000"/>
              </a:lnSpc>
              <a:spcAft>
                <a:spcPct val="0"/>
              </a:spcAft>
              <a:buClrTx/>
              <a:buSzTx/>
              <a:tabLst>
                <a:tab pos="165100" algn="l"/>
              </a:tabLst>
              <a:defRPr/>
            </a:pPr>
            <a:endParaRPr lang="en-US" sz="1000" b="1" kern="0" dirty="0">
              <a:ea typeface="ＭＳ Ｐゴシック" pitchFamily="-112" charset="-128"/>
              <a:cs typeface="ＭＳ Ｐゴシック" pitchFamily="-112" charset="-128"/>
            </a:endParaRPr>
          </a:p>
          <a:p>
            <a:pPr marL="230188" marR="0" lvl="0" indent="-223838" algn="l" defTabSz="914400" rtl="0" eaLnBrk="0" fontAlgn="base" latinLnBrk="0" hangingPunct="0">
              <a:lnSpc>
                <a:spcPct val="100000"/>
              </a:lnSpc>
              <a:spcAft>
                <a:spcPct val="0"/>
              </a:spcAft>
              <a:buClrTx/>
              <a:buSzTx/>
              <a:tabLst>
                <a:tab pos="165100" algn="l"/>
              </a:tabLst>
              <a:defRPr/>
            </a:pPr>
            <a:endParaRPr lang="en-US" sz="1400" b="1" kern="0" dirty="0">
              <a:ea typeface="ＭＳ Ｐゴシック" pitchFamily="-112" charset="-128"/>
              <a:cs typeface="ＭＳ Ｐゴシック" pitchFamily="-112" charset="-128"/>
            </a:endParaRPr>
          </a:p>
          <a:p>
            <a:pPr marL="230188" marR="0" lvl="0" indent="-223838" algn="l" defTabSz="914400" rtl="0" eaLnBrk="0" fontAlgn="base" latinLnBrk="0" hangingPunct="0">
              <a:lnSpc>
                <a:spcPct val="100000"/>
              </a:lnSpc>
              <a:spcAft>
                <a:spcPct val="0"/>
              </a:spcAft>
              <a:buClrTx/>
              <a:buSzTx/>
              <a:tabLst>
                <a:tab pos="165100" algn="l"/>
              </a:tabLst>
              <a:defRPr/>
            </a:pPr>
            <a:endParaRPr lang="en-US" sz="1000" b="1" kern="0" dirty="0">
              <a:ea typeface="ＭＳ Ｐゴシック" pitchFamily="-112" charset="-128"/>
              <a:cs typeface="ＭＳ Ｐゴシック" pitchFamily="-112" charset="-128"/>
            </a:endParaRPr>
          </a:p>
          <a:p>
            <a:pPr marL="230188" marR="0" lvl="0" indent="-223838" algn="l" defTabSz="914400" rtl="0" eaLnBrk="0" fontAlgn="base" latinLnBrk="0" hangingPunct="0">
              <a:lnSpc>
                <a:spcPct val="100000"/>
              </a:lnSpc>
              <a:spcAft>
                <a:spcPct val="0"/>
              </a:spcAft>
              <a:buClrTx/>
              <a:buSzTx/>
              <a:tabLst>
                <a:tab pos="165100" algn="l"/>
              </a:tabLst>
              <a:defRPr/>
            </a:pPr>
            <a:r>
              <a:rPr lang="en-US" sz="1600" b="1" kern="0" dirty="0">
                <a:ea typeface="ＭＳ Ｐゴシック" pitchFamily="-112" charset="-128"/>
                <a:cs typeface="ＭＳ Ｐゴシック" pitchFamily="-112" charset="-128"/>
              </a:rPr>
              <a:t>Motivation:</a:t>
            </a:r>
          </a:p>
          <a:p>
            <a:pPr marL="230188" indent="-223838" defTabSz="914400" eaLnBrk="0" fontAlgn="base" hangingPunct="0">
              <a:spcAft>
                <a:spcPct val="0"/>
              </a:spcAft>
              <a:buFont typeface="Arial"/>
              <a:buChar char="•"/>
              <a:tabLst>
                <a:tab pos="165100" algn="l"/>
              </a:tabLst>
              <a:defRPr/>
            </a:pPr>
            <a:r>
              <a:rPr lang="en-US" sz="1200" kern="0" dirty="0">
                <a:ea typeface="ＭＳ Ｐゴシック" pitchFamily="-112" charset="-128"/>
                <a:cs typeface="ＭＳ Ｐゴシック" pitchFamily="-112" charset="-128"/>
              </a:rPr>
              <a:t>Ops, engineering, science datasets are large &amp; complex</a:t>
            </a:r>
          </a:p>
          <a:p>
            <a:pPr marL="230188" indent="-223838" defTabSz="914400" eaLnBrk="0" fontAlgn="base" hangingPunct="0">
              <a:spcAft>
                <a:spcPct val="0"/>
              </a:spcAft>
              <a:buFont typeface="Arial"/>
              <a:buChar char="•"/>
              <a:tabLst>
                <a:tab pos="165100" algn="l"/>
              </a:tabLst>
              <a:defRPr/>
            </a:pPr>
            <a:r>
              <a:rPr lang="en-US" sz="1200" kern="0" dirty="0">
                <a:ea typeface="ＭＳ Ｐゴシック" pitchFamily="-112" charset="-128"/>
                <a:cs typeface="ＭＳ Ｐゴシック" pitchFamily="-112" charset="-128"/>
              </a:rPr>
              <a:t>Time-critical need to see data contents &amp; quality</a:t>
            </a:r>
          </a:p>
          <a:p>
            <a:pPr marL="230188" indent="-223838" defTabSz="914400" eaLnBrk="0" fontAlgn="base" hangingPunct="0">
              <a:spcAft>
                <a:spcPct val="0"/>
              </a:spcAft>
              <a:buFont typeface="Arial"/>
              <a:buChar char="•"/>
              <a:tabLst>
                <a:tab pos="165100" algn="l"/>
              </a:tabLst>
              <a:defRPr/>
            </a:pPr>
            <a:r>
              <a:rPr lang="en-US" sz="1200" kern="0" dirty="0">
                <a:ea typeface="ＭＳ Ｐゴシック" pitchFamily="-112" charset="-128"/>
                <a:cs typeface="ＭＳ Ｐゴシック" pitchFamily="-112" charset="-128"/>
              </a:rPr>
              <a:t>Data problems not immediately noticed since buried in data</a:t>
            </a:r>
          </a:p>
          <a:p>
            <a:pPr marL="230188" indent="-223838" defTabSz="914400" eaLnBrk="0" fontAlgn="base" hangingPunct="0">
              <a:spcAft>
                <a:spcPct val="0"/>
              </a:spcAft>
              <a:buFont typeface="Arial"/>
              <a:buChar char="•"/>
              <a:tabLst>
                <a:tab pos="165100" algn="l"/>
              </a:tabLst>
              <a:defRPr/>
            </a:pPr>
            <a:r>
              <a:rPr lang="en-US" sz="1200" kern="0" dirty="0">
                <a:ea typeface="ＭＳ Ｐゴシック" pitchFamily="-112" charset="-128"/>
                <a:cs typeface="ＭＳ Ｐゴシック" pitchFamily="-112" charset="-128"/>
              </a:rPr>
              <a:t>Custom data monitors limited; much analysis still manual</a:t>
            </a:r>
            <a:endParaRPr lang="en-US" sz="1200" b="1" kern="0" dirty="0">
              <a:ea typeface="ＭＳ Ｐゴシック" pitchFamily="-112" charset="-128"/>
              <a:cs typeface="ＭＳ Ｐゴシック" pitchFamily="-112" charset="-128"/>
            </a:endParaRPr>
          </a:p>
          <a:p>
            <a:pPr marL="230188" marR="0" lvl="0" indent="-223838" algn="l" defTabSz="914400" rtl="0" eaLnBrk="0" fontAlgn="base" latinLnBrk="0" hangingPunct="0">
              <a:lnSpc>
                <a:spcPct val="100000"/>
              </a:lnSpc>
              <a:spcAft>
                <a:spcPct val="0"/>
              </a:spcAft>
              <a:buClrTx/>
              <a:buSzTx/>
              <a:buFontTx/>
              <a:buChar char="•"/>
              <a:tabLst>
                <a:tab pos="165100" algn="l"/>
              </a:tabLst>
              <a:defRPr/>
            </a:pPr>
            <a:endParaRPr kumimoji="0" lang="en-US" sz="1400" b="1" i="0" u="none" strike="noStrike" kern="0" cap="none" spc="0" normalizeH="0" baseline="0" noProof="0" dirty="0">
              <a:ln>
                <a:noFill/>
              </a:ln>
              <a:solidFill>
                <a:schemeClr val="tx1"/>
              </a:solidFill>
              <a:effectLst/>
              <a:uLnTx/>
              <a:uFillTx/>
              <a:ea typeface="ＭＳ Ｐゴシック" pitchFamily="-112" charset="-128"/>
              <a:cs typeface="ＭＳ Ｐゴシック" pitchFamily="-112" charset="-128"/>
            </a:endParaRPr>
          </a:p>
        </p:txBody>
      </p:sp>
      <p:sp>
        <p:nvSpPr>
          <p:cNvPr id="22" name="Line 3"/>
          <p:cNvSpPr>
            <a:spLocks noChangeShapeType="1"/>
          </p:cNvSpPr>
          <p:nvPr/>
        </p:nvSpPr>
        <p:spPr bwMode="auto">
          <a:xfrm>
            <a:off x="4628815" y="1245199"/>
            <a:ext cx="0" cy="5618920"/>
          </a:xfrm>
          <a:prstGeom prst="line">
            <a:avLst/>
          </a:prstGeom>
          <a:noFill/>
          <a:ln w="28575">
            <a:solidFill>
              <a:schemeClr val="accent2"/>
            </a:solidFill>
            <a:round/>
            <a:headEnd/>
            <a:tailEnd/>
          </a:ln>
        </p:spPr>
        <p:txBody>
          <a:bodyPr wrap="none" anchor="ctr">
            <a:prstTxWarp prst="textNoShape">
              <a:avLst/>
            </a:prstTxWarp>
          </a:bodyPr>
          <a:lstStyle/>
          <a:p>
            <a:endParaRPr lang="en-US" sz="1400"/>
          </a:p>
        </p:txBody>
      </p:sp>
      <p:sp>
        <p:nvSpPr>
          <p:cNvPr id="21" name="Rectangle 6"/>
          <p:cNvSpPr txBox="1">
            <a:spLocks noChangeArrowheads="1"/>
          </p:cNvSpPr>
          <p:nvPr/>
        </p:nvSpPr>
        <p:spPr bwMode="auto">
          <a:xfrm>
            <a:off x="171115" y="4298492"/>
            <a:ext cx="4572000" cy="25286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525" marR="0" lvl="0" indent="-193675" algn="l" defTabSz="914400" rtl="0" eaLnBrk="0" fontAlgn="base" latinLnBrk="0" hangingPunct="0">
              <a:lnSpc>
                <a:spcPct val="100000"/>
              </a:lnSpc>
              <a:spcBef>
                <a:spcPct val="20000"/>
              </a:spcBef>
              <a:spcAft>
                <a:spcPct val="0"/>
              </a:spcAft>
              <a:buClrTx/>
              <a:buSzTx/>
              <a:tabLst>
                <a:tab pos="222250" algn="l"/>
              </a:tabLst>
              <a:defRPr/>
            </a:pPr>
            <a:r>
              <a:rPr kumimoji="0" lang="en-US" sz="1600" b="1" i="0" u="none" strike="noStrike" kern="0" cap="none" spc="0" normalizeH="0" baseline="0" noProof="0" dirty="0">
                <a:ln>
                  <a:noFill/>
                </a:ln>
                <a:solidFill>
                  <a:schemeClr val="tx1"/>
                </a:solidFill>
                <a:effectLst/>
                <a:uLnTx/>
                <a:uFillTx/>
                <a:ea typeface="ＭＳ Ｐゴシック" pitchFamily="-112" charset="-128"/>
                <a:cs typeface="ＭＳ Ｐゴシック" pitchFamily="-112" charset="-128"/>
              </a:rPr>
              <a:t>Benefits</a:t>
            </a:r>
          </a:p>
          <a:p>
            <a:pPr marL="9525" indent="-193675" defTabSz="914400" eaLnBrk="0" fontAlgn="base" hangingPunct="0">
              <a:spcAft>
                <a:spcPct val="0"/>
              </a:spcAft>
              <a:buFont typeface="Arial"/>
              <a:buChar char="•"/>
              <a:tabLst>
                <a:tab pos="222250" algn="l"/>
              </a:tabLst>
              <a:defRPr/>
            </a:pPr>
            <a:r>
              <a:rPr lang="en-US" sz="1200" kern="0" dirty="0">
                <a:solidFill>
                  <a:srgbClr val="023DFF"/>
                </a:solidFill>
                <a:ea typeface="ＭＳ Ｐゴシック" pitchFamily="-112" charset="-128"/>
              </a:rPr>
              <a:t>Risk Reduction: Rapidly recognize problems in</a:t>
            </a:r>
            <a:r>
              <a:rPr lang="en-US" sz="1200" kern="0" dirty="0">
                <a:ea typeface="ＭＳ Ｐゴシック" pitchFamily="-112" charset="-128"/>
              </a:rPr>
              <a:t> </a:t>
            </a:r>
            <a:r>
              <a:rPr lang="en-US" sz="1200" kern="0" dirty="0">
                <a:solidFill>
                  <a:srgbClr val="023DFF"/>
                </a:solidFill>
                <a:ea typeface="ＭＳ Ｐゴシック" pitchFamily="-112" charset="-128"/>
              </a:rPr>
              <a:t>data</a:t>
            </a:r>
          </a:p>
          <a:p>
            <a:pPr marL="466725" lvl="3" indent="-193675" defTabSz="914400" eaLnBrk="0" fontAlgn="base" hangingPunct="0">
              <a:spcAft>
                <a:spcPct val="0"/>
              </a:spcAft>
              <a:buFont typeface=".HelveticaNeueDeskInterface-Regular" charset="-120"/>
              <a:buChar char="-"/>
              <a:tabLst>
                <a:tab pos="222250" algn="l"/>
              </a:tabLst>
              <a:defRPr/>
            </a:pPr>
            <a:r>
              <a:rPr lang="en-US" sz="1200" kern="0" dirty="0">
                <a:ea typeface="ＭＳ Ｐゴシック" pitchFamily="-112" charset="-128"/>
              </a:rPr>
              <a:t>M</a:t>
            </a:r>
            <a:r>
              <a:rPr kumimoji="0" lang="en-US" sz="1200" b="0" i="0" u="none" strike="noStrike" kern="0" cap="none" spc="0" normalizeH="0" noProof="0" dirty="0" err="1">
                <a:ln>
                  <a:noFill/>
                </a:ln>
                <a:solidFill>
                  <a:schemeClr val="tx1"/>
                </a:solidFill>
                <a:effectLst/>
                <a:uLnTx/>
                <a:uFillTx/>
                <a:ea typeface="ＭＳ Ｐゴシック" pitchFamily="-112" charset="-128"/>
              </a:rPr>
              <a:t>issing</a:t>
            </a:r>
            <a:r>
              <a:rPr kumimoji="0" lang="en-US" sz="1200" b="0" i="0" u="none" strike="noStrike" kern="0" cap="none" spc="0" normalizeH="0" noProof="0" dirty="0">
                <a:ln>
                  <a:noFill/>
                </a:ln>
                <a:solidFill>
                  <a:schemeClr val="tx1"/>
                </a:solidFill>
                <a:effectLst/>
                <a:uLnTx/>
                <a:uFillTx/>
                <a:ea typeface="ＭＳ Ｐゴシック" pitchFamily="-112" charset="-128"/>
              </a:rPr>
              <a:t> values, unexpected correlations</a:t>
            </a:r>
          </a:p>
          <a:p>
            <a:pPr marL="466725" lvl="3" indent="-193675" defTabSz="914400" eaLnBrk="0" fontAlgn="base" hangingPunct="0">
              <a:spcAft>
                <a:spcPct val="0"/>
              </a:spcAft>
              <a:buFont typeface=".HelveticaNeueDeskInterface-Regular" charset="-120"/>
              <a:buChar char="-"/>
              <a:tabLst>
                <a:tab pos="222250" algn="l"/>
              </a:tabLst>
              <a:defRPr/>
            </a:pPr>
            <a:r>
              <a:rPr lang="en-US" sz="1200" kern="0" dirty="0">
                <a:ea typeface="ＭＳ Ｐゴシック" pitchFamily="-112" charset="-128"/>
              </a:rPr>
              <a:t>Changes in data relationships, bi-modality</a:t>
            </a:r>
            <a:endParaRPr kumimoji="0" lang="en-US" sz="1200" b="0" i="0" u="none" strike="noStrike" kern="0" cap="none" spc="0" normalizeH="0" noProof="0" dirty="0">
              <a:ln>
                <a:noFill/>
              </a:ln>
              <a:solidFill>
                <a:schemeClr val="tx1"/>
              </a:solidFill>
              <a:effectLst/>
              <a:uLnTx/>
              <a:uFillTx/>
              <a:ea typeface="ＭＳ Ｐゴシック" pitchFamily="-112" charset="-128"/>
            </a:endParaRPr>
          </a:p>
          <a:p>
            <a:pPr marL="9525" indent="-193675" defTabSz="914400" eaLnBrk="0" fontAlgn="base" hangingPunct="0">
              <a:spcAft>
                <a:spcPct val="0"/>
              </a:spcAft>
              <a:buFont typeface="Arial"/>
              <a:buChar char="•"/>
              <a:tabLst>
                <a:tab pos="222250" algn="l"/>
              </a:tabLst>
              <a:defRPr/>
            </a:pPr>
            <a:r>
              <a:rPr lang="en-US" sz="1200" kern="0" baseline="0" dirty="0">
                <a:solidFill>
                  <a:srgbClr val="023DFF"/>
                </a:solidFill>
                <a:ea typeface="ＭＳ Ｐゴシック" pitchFamily="-112" charset="-128"/>
              </a:rPr>
              <a:t>Identify</a:t>
            </a:r>
            <a:r>
              <a:rPr lang="en-US" sz="1200" kern="0" dirty="0">
                <a:solidFill>
                  <a:srgbClr val="023DFF"/>
                </a:solidFill>
                <a:ea typeface="ＭＳ Ｐゴシック" pitchFamily="-112" charset="-128"/>
              </a:rPr>
              <a:t> multiple populations</a:t>
            </a:r>
            <a:r>
              <a:rPr lang="en-US" sz="1200" kern="0" dirty="0">
                <a:ea typeface="ＭＳ Ｐゴシック" pitchFamily="-112" charset="-128"/>
              </a:rPr>
              <a:t>: require statistics analysis</a:t>
            </a:r>
          </a:p>
          <a:p>
            <a:pPr marL="9525" indent="-193675" defTabSz="914400" eaLnBrk="0" fontAlgn="base" hangingPunct="0">
              <a:spcAft>
                <a:spcPct val="0"/>
              </a:spcAft>
              <a:buFont typeface="Arial"/>
              <a:buChar char="•"/>
              <a:tabLst>
                <a:tab pos="222250" algn="l"/>
              </a:tabLst>
              <a:defRPr/>
            </a:pPr>
            <a:r>
              <a:rPr lang="en-US" sz="1200" kern="0" dirty="0">
                <a:solidFill>
                  <a:srgbClr val="023DFF"/>
                </a:solidFill>
                <a:ea typeface="ＭＳ Ｐゴシック" pitchFamily="-112" charset="-128"/>
              </a:rPr>
              <a:t>Isolate anomalies</a:t>
            </a:r>
            <a:r>
              <a:rPr lang="en-US" sz="1200" kern="0" dirty="0">
                <a:ea typeface="ＭＳ Ｐゴシック" pitchFamily="-112" charset="-128"/>
              </a:rPr>
              <a:t>: for later study or omission</a:t>
            </a:r>
          </a:p>
          <a:p>
            <a:pPr marL="9525" indent="-193675" defTabSz="914400" eaLnBrk="0" fontAlgn="base" hangingPunct="0">
              <a:spcAft>
                <a:spcPct val="0"/>
              </a:spcAft>
              <a:buFont typeface="Arial"/>
              <a:buChar char="•"/>
              <a:tabLst>
                <a:tab pos="222250" algn="l"/>
              </a:tabLst>
              <a:defRPr/>
            </a:pPr>
            <a:r>
              <a:rPr kumimoji="0" lang="en-US" sz="1200" b="0" i="0" u="none" strike="noStrike" kern="0" cap="none" spc="0" normalizeH="0" baseline="0" noProof="0" dirty="0">
                <a:ln>
                  <a:noFill/>
                </a:ln>
                <a:solidFill>
                  <a:srgbClr val="023DFF"/>
                </a:solidFill>
                <a:effectLst/>
                <a:uLnTx/>
                <a:uFillTx/>
                <a:ea typeface="ＭＳ Ｐゴシック" pitchFamily="-112" charset="-128"/>
              </a:rPr>
              <a:t>Search</a:t>
            </a:r>
            <a:r>
              <a:rPr kumimoji="0" lang="en-US" sz="1200" b="0" i="0" u="none" strike="noStrike" kern="0" cap="none" spc="0" normalizeH="0" noProof="0" dirty="0">
                <a:ln>
                  <a:noFill/>
                </a:ln>
                <a:solidFill>
                  <a:srgbClr val="023DFF"/>
                </a:solidFill>
                <a:effectLst/>
                <a:uLnTx/>
                <a:uFillTx/>
                <a:ea typeface="ＭＳ Ｐゴシック" pitchFamily="-112" charset="-128"/>
              </a:rPr>
              <a:t> by example</a:t>
            </a:r>
            <a:r>
              <a:rPr kumimoji="0" lang="en-US" sz="1200" b="0" i="0" u="none" strike="noStrike" kern="0" cap="none" spc="0" normalizeH="0" noProof="0" dirty="0">
                <a:ln>
                  <a:noFill/>
                </a:ln>
                <a:solidFill>
                  <a:schemeClr val="tx1"/>
                </a:solidFill>
                <a:effectLst/>
                <a:uLnTx/>
                <a:uFillTx/>
                <a:ea typeface="ＭＳ Ｐゴシック" pitchFamily="-112" charset="-128"/>
              </a:rPr>
              <a:t>: “e</a:t>
            </a:r>
            <a:r>
              <a:rPr lang="en-US" sz="1200" kern="0" dirty="0">
                <a:ea typeface="ＭＳ Ｐゴシック" pitchFamily="-112" charset="-128"/>
              </a:rPr>
              <a:t>vents like this” in entire dataset</a:t>
            </a:r>
          </a:p>
          <a:p>
            <a:pPr marL="9525" indent="-193675" defTabSz="914400" eaLnBrk="0" fontAlgn="base" hangingPunct="0">
              <a:spcAft>
                <a:spcPct val="0"/>
              </a:spcAft>
              <a:buFont typeface="Arial"/>
              <a:buChar char="•"/>
              <a:tabLst>
                <a:tab pos="222250" algn="l"/>
              </a:tabLst>
              <a:defRPr/>
            </a:pPr>
            <a:r>
              <a:rPr lang="en-US" sz="1200" kern="0" dirty="0">
                <a:solidFill>
                  <a:srgbClr val="023DFF"/>
                </a:solidFill>
                <a:ea typeface="ＭＳ Ｐゴシック" pitchFamily="-112" charset="-128"/>
              </a:rPr>
              <a:t>Faster Research Results</a:t>
            </a:r>
            <a:r>
              <a:rPr lang="en-US" sz="1200" kern="0" dirty="0">
                <a:ea typeface="ＭＳ Ｐゴシック" pitchFamily="-112" charset="-128"/>
              </a:rPr>
              <a:t>: Weeks of initial survey removed</a:t>
            </a:r>
          </a:p>
          <a:p>
            <a:pPr marL="9525" indent="-193675" defTabSz="914400" eaLnBrk="0" fontAlgn="base" hangingPunct="0">
              <a:spcAft>
                <a:spcPct val="0"/>
              </a:spcAft>
              <a:buFont typeface="Arial"/>
              <a:buChar char="•"/>
              <a:tabLst>
                <a:tab pos="222250" algn="l"/>
              </a:tabLst>
              <a:defRPr/>
            </a:pPr>
            <a:r>
              <a:rPr lang="en-US" sz="1200" kern="0" dirty="0">
                <a:solidFill>
                  <a:srgbClr val="023DFF"/>
                </a:solidFill>
                <a:ea typeface="ＭＳ Ｐゴシック" pitchFamily="-112" charset="-128"/>
              </a:rPr>
              <a:t>Rigorous Stats</a:t>
            </a:r>
            <a:r>
              <a:rPr lang="en-US" sz="1200" kern="0" dirty="0">
                <a:ea typeface="ＭＳ Ｐゴシック" pitchFamily="-112" charset="-128"/>
              </a:rPr>
              <a:t>: Understand incoming data distributions</a:t>
            </a:r>
          </a:p>
          <a:p>
            <a:pPr marL="9525" indent="-193675" defTabSz="914400" eaLnBrk="0" fontAlgn="base" hangingPunct="0">
              <a:spcAft>
                <a:spcPct val="0"/>
              </a:spcAft>
              <a:buFont typeface="Arial"/>
              <a:buChar char="•"/>
              <a:tabLst>
                <a:tab pos="222250" algn="l"/>
              </a:tabLst>
              <a:defRPr/>
            </a:pPr>
            <a:r>
              <a:rPr lang="en-US" sz="1200" kern="0" dirty="0">
                <a:solidFill>
                  <a:srgbClr val="023DFF"/>
                </a:solidFill>
                <a:ea typeface="ＭＳ Ｐゴシック" pitchFamily="-112" charset="-128"/>
              </a:rPr>
              <a:t>Broad Applicability</a:t>
            </a:r>
            <a:r>
              <a:rPr lang="en-US" sz="1200" kern="0" dirty="0">
                <a:ea typeface="ＭＳ Ｐゴシック" pitchFamily="-112" charset="-128"/>
              </a:rPr>
              <a:t>: All high-dimensional data consumers</a:t>
            </a:r>
            <a:endParaRPr kumimoji="0" lang="en-US" sz="1200" b="0" i="0" u="none" strike="noStrike" kern="0" cap="none" spc="0" normalizeH="0" baseline="0" noProof="0" dirty="0">
              <a:ln>
                <a:noFill/>
              </a:ln>
              <a:solidFill>
                <a:schemeClr val="tx1"/>
              </a:solidFill>
              <a:effectLst/>
              <a:uLnTx/>
              <a:uFillTx/>
              <a:ea typeface="ＭＳ Ｐゴシック" pitchFamily="-112" charset="-128"/>
            </a:endParaRPr>
          </a:p>
        </p:txBody>
      </p:sp>
      <p:sp>
        <p:nvSpPr>
          <p:cNvPr id="3" name="TextBox 2"/>
          <p:cNvSpPr txBox="1"/>
          <p:nvPr/>
        </p:nvSpPr>
        <p:spPr>
          <a:xfrm>
            <a:off x="6107260" y="108080"/>
            <a:ext cx="184666" cy="369332"/>
          </a:xfrm>
          <a:prstGeom prst="rect">
            <a:avLst/>
          </a:prstGeom>
          <a:noFill/>
        </p:spPr>
        <p:txBody>
          <a:bodyPr wrap="none" rtlCol="0">
            <a:spAutoFit/>
          </a:bodyPr>
          <a:lstStyle/>
          <a:p>
            <a:endParaRPr lang="en-US" dirty="0"/>
          </a:p>
        </p:txBody>
      </p:sp>
      <p:sp>
        <p:nvSpPr>
          <p:cNvPr id="5" name="Title 4"/>
          <p:cNvSpPr>
            <a:spLocks noGrp="1"/>
          </p:cNvSpPr>
          <p:nvPr>
            <p:ph type="title"/>
          </p:nvPr>
        </p:nvSpPr>
        <p:spPr>
          <a:xfrm>
            <a:off x="0" y="174605"/>
            <a:ext cx="9144000" cy="432447"/>
          </a:xfrm>
        </p:spPr>
        <p:txBody>
          <a:bodyPr/>
          <a:lstStyle/>
          <a:p>
            <a:r>
              <a:rPr lang="en-US" sz="3100" dirty="0"/>
              <a:t>Complex Data Explorer - CODEX</a:t>
            </a:r>
          </a:p>
        </p:txBody>
      </p:sp>
      <p:sp>
        <p:nvSpPr>
          <p:cNvPr id="2" name="TextBox 1"/>
          <p:cNvSpPr txBox="1"/>
          <p:nvPr/>
        </p:nvSpPr>
        <p:spPr>
          <a:xfrm>
            <a:off x="0" y="609600"/>
            <a:ext cx="9144000" cy="369332"/>
          </a:xfrm>
          <a:prstGeom prst="rect">
            <a:avLst/>
          </a:prstGeom>
          <a:noFill/>
        </p:spPr>
        <p:txBody>
          <a:bodyPr wrap="square" rtlCol="0">
            <a:spAutoFit/>
          </a:bodyPr>
          <a:lstStyle/>
          <a:p>
            <a:pPr algn="ctr"/>
            <a:r>
              <a:rPr lang="en-US" dirty="0"/>
              <a:t>See What’s In The Data</a:t>
            </a:r>
          </a:p>
        </p:txBody>
      </p:sp>
      <p:sp>
        <p:nvSpPr>
          <p:cNvPr id="29" name="TextBox 28"/>
          <p:cNvSpPr txBox="1"/>
          <p:nvPr/>
        </p:nvSpPr>
        <p:spPr>
          <a:xfrm>
            <a:off x="7000353" y="3601186"/>
            <a:ext cx="313243" cy="307777"/>
          </a:xfrm>
          <a:prstGeom prst="rect">
            <a:avLst/>
          </a:prstGeom>
          <a:noFill/>
        </p:spPr>
        <p:txBody>
          <a:bodyPr wrap="square" rtlCol="0">
            <a:spAutoFit/>
          </a:bodyPr>
          <a:lstStyle/>
          <a:p>
            <a:r>
              <a:rPr lang="en-US" sz="1400" dirty="0"/>
              <a:t>X</a:t>
            </a:r>
          </a:p>
        </p:txBody>
      </p:sp>
      <p:pic>
        <p:nvPicPr>
          <p:cNvPr id="34" name="Picture 33"/>
          <p:cNvPicPr>
            <a:picLocks noChangeAspect="1"/>
          </p:cNvPicPr>
          <p:nvPr/>
        </p:nvPicPr>
        <p:blipFill>
          <a:blip r:embed="rId2"/>
          <a:stretch>
            <a:fillRect/>
          </a:stretch>
        </p:blipFill>
        <p:spPr>
          <a:xfrm>
            <a:off x="298745" y="2331086"/>
            <a:ext cx="731520" cy="830570"/>
          </a:xfrm>
          <a:prstGeom prst="rect">
            <a:avLst/>
          </a:prstGeom>
          <a:ln>
            <a:solidFill>
              <a:schemeClr val="tx1"/>
            </a:solidFill>
          </a:ln>
        </p:spPr>
      </p:pic>
      <p:sp>
        <p:nvSpPr>
          <p:cNvPr id="40" name="TextBox 39"/>
          <p:cNvSpPr txBox="1"/>
          <p:nvPr/>
        </p:nvSpPr>
        <p:spPr>
          <a:xfrm>
            <a:off x="250200" y="2737266"/>
            <a:ext cx="869765" cy="461665"/>
          </a:xfrm>
          <a:prstGeom prst="rect">
            <a:avLst/>
          </a:prstGeom>
          <a:noFill/>
        </p:spPr>
        <p:txBody>
          <a:bodyPr wrap="square" rtlCol="0">
            <a:spAutoFit/>
          </a:bodyPr>
          <a:lstStyle/>
          <a:p>
            <a:pPr algn="ctr"/>
            <a:r>
              <a:rPr lang="en-US" sz="1200" dirty="0">
                <a:ln w="0"/>
                <a:solidFill>
                  <a:srgbClr val="00FCFE"/>
                </a:solidFill>
                <a:effectLst>
                  <a:glow rad="38100">
                    <a:schemeClr val="tx1"/>
                  </a:glow>
                  <a:outerShdw blurRad="38100" dist="19050" dir="2700000" algn="tl" rotWithShape="0">
                    <a:schemeClr val="dk1">
                      <a:alpha val="40000"/>
                    </a:schemeClr>
                  </a:outerShdw>
                </a:effectLst>
              </a:rPr>
              <a:t>Anomaly Detection</a:t>
            </a:r>
          </a:p>
        </p:txBody>
      </p:sp>
      <p:pic>
        <p:nvPicPr>
          <p:cNvPr id="50" name="Picture 49"/>
          <p:cNvPicPr>
            <a:picLocks noChangeAspect="1"/>
          </p:cNvPicPr>
          <p:nvPr/>
        </p:nvPicPr>
        <p:blipFill rotWithShape="1">
          <a:blip r:embed="rId3"/>
          <a:srcRect r="22814" b="29087"/>
          <a:stretch/>
        </p:blipFill>
        <p:spPr>
          <a:xfrm>
            <a:off x="1175079" y="2331086"/>
            <a:ext cx="731520" cy="830570"/>
          </a:xfrm>
          <a:prstGeom prst="rect">
            <a:avLst/>
          </a:prstGeom>
          <a:ln>
            <a:solidFill>
              <a:schemeClr val="tx1"/>
            </a:solidFill>
          </a:ln>
        </p:spPr>
      </p:pic>
      <p:sp>
        <p:nvSpPr>
          <p:cNvPr id="51" name="TextBox 50"/>
          <p:cNvSpPr txBox="1"/>
          <p:nvPr/>
        </p:nvSpPr>
        <p:spPr>
          <a:xfrm>
            <a:off x="1063921" y="2786534"/>
            <a:ext cx="962548" cy="430887"/>
          </a:xfrm>
          <a:prstGeom prst="rect">
            <a:avLst/>
          </a:prstGeom>
          <a:noFill/>
        </p:spPr>
        <p:txBody>
          <a:bodyPr wrap="square" rtlCol="0">
            <a:spAutoFit/>
          </a:bodyPr>
          <a:lstStyle/>
          <a:p>
            <a:pPr algn="ctr"/>
            <a:r>
              <a:rPr lang="en-US" sz="1100" dirty="0">
                <a:ln w="0"/>
                <a:solidFill>
                  <a:srgbClr val="00FCFE"/>
                </a:solidFill>
                <a:effectLst>
                  <a:glow rad="38100">
                    <a:schemeClr val="tx1"/>
                  </a:glow>
                  <a:outerShdw blurRad="38100" dist="19050" dir="2700000" algn="tl" rotWithShape="0">
                    <a:schemeClr val="dk1">
                      <a:alpha val="40000"/>
                    </a:schemeClr>
                  </a:outerShdw>
                </a:effectLst>
              </a:rPr>
              <a:t>Population Explanation</a:t>
            </a:r>
          </a:p>
        </p:txBody>
      </p:sp>
      <p:pic>
        <p:nvPicPr>
          <p:cNvPr id="53" name="Picture 52"/>
          <p:cNvPicPr>
            <a:picLocks/>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137" t="15219" r="49573" b="4866"/>
          <a:stretch/>
        </p:blipFill>
        <p:spPr>
          <a:xfrm>
            <a:off x="2051413" y="2312805"/>
            <a:ext cx="731520" cy="1041283"/>
          </a:xfrm>
          <a:prstGeom prst="rect">
            <a:avLst/>
          </a:prstGeom>
        </p:spPr>
      </p:pic>
      <p:sp>
        <p:nvSpPr>
          <p:cNvPr id="54" name="TextBox 53"/>
          <p:cNvSpPr txBox="1"/>
          <p:nvPr/>
        </p:nvSpPr>
        <p:spPr>
          <a:xfrm>
            <a:off x="1999050" y="2645350"/>
            <a:ext cx="848036" cy="648952"/>
          </a:xfrm>
          <a:prstGeom prst="rect">
            <a:avLst/>
          </a:prstGeom>
          <a:noFill/>
        </p:spPr>
        <p:txBody>
          <a:bodyPr wrap="none" rtlCol="0">
            <a:spAutoFit/>
          </a:bodyPr>
          <a:lstStyle/>
          <a:p>
            <a:pPr algn="ctr"/>
            <a:r>
              <a:rPr lang="en-US" sz="1100" dirty="0">
                <a:ln w="0"/>
                <a:solidFill>
                  <a:srgbClr val="00FCFE"/>
                </a:solidFill>
                <a:effectLst>
                  <a:glow rad="38100">
                    <a:schemeClr val="tx1"/>
                  </a:glow>
                  <a:outerShdw blurRad="38100" dist="19050" dir="2700000" algn="tl" rotWithShape="0">
                    <a:schemeClr val="dk1">
                      <a:alpha val="40000"/>
                    </a:schemeClr>
                  </a:outerShdw>
                </a:effectLst>
              </a:rPr>
              <a:t>Re-grid</a:t>
            </a:r>
          </a:p>
          <a:p>
            <a:pPr algn="ctr"/>
            <a:r>
              <a:rPr lang="en-US" sz="1100" dirty="0">
                <a:ln w="0"/>
                <a:solidFill>
                  <a:srgbClr val="00FCFE"/>
                </a:solidFill>
                <a:effectLst>
                  <a:glow rad="38100">
                    <a:schemeClr val="tx1"/>
                  </a:glow>
                  <a:outerShdw blurRad="38100" dist="19050" dir="2700000" algn="tl" rotWithShape="0">
                    <a:schemeClr val="dk1">
                      <a:alpha val="40000"/>
                    </a:schemeClr>
                  </a:outerShdw>
                </a:effectLst>
              </a:rPr>
              <a:t>Co-locate</a:t>
            </a:r>
          </a:p>
          <a:p>
            <a:pPr algn="ctr"/>
            <a:r>
              <a:rPr lang="en-US" sz="1100" dirty="0">
                <a:ln w="0"/>
                <a:solidFill>
                  <a:srgbClr val="00FCFE"/>
                </a:solidFill>
                <a:effectLst>
                  <a:glow rad="38100">
                    <a:schemeClr val="tx1"/>
                  </a:glow>
                  <a:outerShdw blurRad="38100" dist="19050" dir="2700000" algn="tl" rotWithShape="0">
                    <a:schemeClr val="dk1">
                      <a:alpha val="40000"/>
                    </a:schemeClr>
                  </a:outerShdw>
                </a:effectLst>
              </a:rPr>
              <a:t>Geospatial</a:t>
            </a:r>
          </a:p>
        </p:txBody>
      </p:sp>
      <p:pic>
        <p:nvPicPr>
          <p:cNvPr id="56" name="Picture 55"/>
          <p:cNvPicPr>
            <a:picLocks/>
          </p:cNvPicPr>
          <p:nvPr/>
        </p:nvPicPr>
        <p:blipFill>
          <a:blip r:embed="rId5"/>
          <a:stretch>
            <a:fillRect/>
          </a:stretch>
        </p:blipFill>
        <p:spPr>
          <a:xfrm>
            <a:off x="2927747" y="2312805"/>
            <a:ext cx="731520" cy="1041283"/>
          </a:xfrm>
          <a:prstGeom prst="rect">
            <a:avLst/>
          </a:prstGeom>
        </p:spPr>
      </p:pic>
      <p:sp>
        <p:nvSpPr>
          <p:cNvPr id="57" name="TextBox 56"/>
          <p:cNvSpPr txBox="1"/>
          <p:nvPr/>
        </p:nvSpPr>
        <p:spPr>
          <a:xfrm>
            <a:off x="2791409" y="2832430"/>
            <a:ext cx="1144292" cy="537161"/>
          </a:xfrm>
          <a:prstGeom prst="rect">
            <a:avLst/>
          </a:prstGeom>
          <a:noFill/>
        </p:spPr>
        <p:txBody>
          <a:bodyPr wrap="square" rtlCol="0">
            <a:spAutoFit/>
          </a:bodyPr>
          <a:lstStyle/>
          <a:p>
            <a:pPr algn="ctr"/>
            <a:r>
              <a:rPr lang="en-US" sz="1050" dirty="0">
                <a:ln w="0"/>
                <a:solidFill>
                  <a:srgbClr val="00FCFE"/>
                </a:solidFill>
                <a:effectLst>
                  <a:glow rad="38100">
                    <a:schemeClr val="tx1"/>
                  </a:glow>
                  <a:outerShdw blurRad="38100" dist="19050" dir="2700000" algn="tl" rotWithShape="0">
                    <a:schemeClr val="dk1">
                      <a:alpha val="40000"/>
                    </a:schemeClr>
                  </a:outerShdw>
                </a:effectLst>
              </a:rPr>
              <a:t>Advanced</a:t>
            </a:r>
          </a:p>
          <a:p>
            <a:pPr algn="ctr"/>
            <a:r>
              <a:rPr lang="en-US" sz="1050" dirty="0">
                <a:ln w="0"/>
                <a:solidFill>
                  <a:srgbClr val="00FCFE"/>
                </a:solidFill>
                <a:effectLst>
                  <a:glow rad="38100">
                    <a:schemeClr val="tx1"/>
                  </a:glow>
                  <a:outerShdw blurRad="38100" dist="19050" dir="2700000" algn="tl" rotWithShape="0">
                    <a:schemeClr val="dk1">
                      <a:alpha val="40000"/>
                    </a:schemeClr>
                  </a:outerShdw>
                </a:effectLst>
              </a:rPr>
              <a:t>Correlation</a:t>
            </a:r>
          </a:p>
        </p:txBody>
      </p:sp>
      <p:sp>
        <p:nvSpPr>
          <p:cNvPr id="35" name="TextBox 34"/>
          <p:cNvSpPr txBox="1"/>
          <p:nvPr/>
        </p:nvSpPr>
        <p:spPr>
          <a:xfrm>
            <a:off x="5432655" y="3601720"/>
            <a:ext cx="313243" cy="307777"/>
          </a:xfrm>
          <a:prstGeom prst="rect">
            <a:avLst/>
          </a:prstGeom>
          <a:noFill/>
        </p:spPr>
        <p:txBody>
          <a:bodyPr wrap="square" rtlCol="0">
            <a:spAutoFit/>
          </a:bodyPr>
          <a:lstStyle/>
          <a:p>
            <a:r>
              <a:rPr lang="en-US" sz="1400" dirty="0"/>
              <a:t>X</a:t>
            </a:r>
          </a:p>
        </p:txBody>
      </p:sp>
      <p:pic>
        <p:nvPicPr>
          <p:cNvPr id="31" name="Picture 30"/>
          <p:cNvPicPr>
            <a:picLocks/>
          </p:cNvPicPr>
          <p:nvPr/>
        </p:nvPicPr>
        <p:blipFill rotWithShape="1">
          <a:blip r:embed="rId6"/>
          <a:srcRect l="6512" t="5660" r="12027" b="7233"/>
          <a:stretch/>
        </p:blipFill>
        <p:spPr>
          <a:xfrm>
            <a:off x="3734534" y="2304998"/>
            <a:ext cx="801068" cy="966580"/>
          </a:xfrm>
          <a:prstGeom prst="rect">
            <a:avLst/>
          </a:prstGeom>
        </p:spPr>
      </p:pic>
      <p:sp>
        <p:nvSpPr>
          <p:cNvPr id="33" name="TextBox 32"/>
          <p:cNvSpPr txBox="1"/>
          <p:nvPr/>
        </p:nvSpPr>
        <p:spPr>
          <a:xfrm>
            <a:off x="3770457" y="2802689"/>
            <a:ext cx="766555" cy="430887"/>
          </a:xfrm>
          <a:prstGeom prst="rect">
            <a:avLst/>
          </a:prstGeom>
          <a:noFill/>
        </p:spPr>
        <p:txBody>
          <a:bodyPr wrap="none" rtlCol="0">
            <a:spAutoFit/>
          </a:bodyPr>
          <a:lstStyle/>
          <a:p>
            <a:pPr algn="ctr"/>
            <a:r>
              <a:rPr lang="en-US" sz="1100" dirty="0">
                <a:ln w="0"/>
                <a:solidFill>
                  <a:srgbClr val="00FCFE"/>
                </a:solidFill>
                <a:effectLst>
                  <a:glow rad="38100">
                    <a:schemeClr val="tx1"/>
                  </a:glow>
                  <a:outerShdw blurRad="38100" dist="19050" dir="2700000" algn="tl" rotWithShape="0">
                    <a:schemeClr val="dk1">
                      <a:alpha val="40000"/>
                    </a:schemeClr>
                  </a:outerShdw>
                </a:effectLst>
              </a:rPr>
              <a:t>Linked</a:t>
            </a:r>
          </a:p>
          <a:p>
            <a:pPr algn="ctr"/>
            <a:r>
              <a:rPr lang="en-US" sz="1100" dirty="0">
                <a:ln w="0"/>
                <a:solidFill>
                  <a:srgbClr val="00FCFE"/>
                </a:solidFill>
                <a:effectLst>
                  <a:glow rad="38100">
                    <a:schemeClr val="tx1"/>
                  </a:glow>
                  <a:outerShdw blurRad="38100" dist="19050" dir="2700000" algn="tl" rotWithShape="0">
                    <a:schemeClr val="dk1">
                      <a:alpha val="40000"/>
                    </a:schemeClr>
                  </a:outerShdw>
                </a:effectLst>
              </a:rPr>
              <a:t>Selection</a:t>
            </a:r>
          </a:p>
        </p:txBody>
      </p:sp>
    </p:spTree>
    <p:extLst>
      <p:ext uri="{BB962C8B-B14F-4D97-AF65-F5344CB8AC3E}">
        <p14:creationId xmlns:p14="http://schemas.microsoft.com/office/powerpoint/2010/main" val="746178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2611"/>
            <a:ext cx="8229600" cy="573505"/>
          </a:xfrm>
        </p:spPr>
        <p:txBody>
          <a:bodyPr/>
          <a:lstStyle/>
          <a:p>
            <a:r>
              <a:rPr lang="en-US" sz="2800"/>
              <a:t>Technology </a:t>
            </a:r>
            <a:r>
              <a:rPr lang="en-US" sz="2800" dirty="0"/>
              <a:t>Overview</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1690"/>
            <a:ext cx="9144000" cy="5143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71437" y="1243529"/>
            <a:ext cx="1600200" cy="5181600"/>
          </a:xfrm>
          <a:prstGeom prst="rect">
            <a:avLst/>
          </a:prstGeom>
          <a:solidFill>
            <a:srgbClr val="E4DCD2">
              <a:alpha val="50000"/>
            </a:srgbClr>
          </a:solidFill>
          <a:ln w="9525" cap="flat" cmpd="sng" algn="ctr">
            <a:solidFill>
              <a:schemeClr val="tx1"/>
            </a:solidFill>
            <a:prstDash val="solid"/>
            <a:round/>
            <a:headEnd type="none" w="med" len="med"/>
            <a:tailEnd type="none" w="med" len="med"/>
          </a:ln>
          <a:effectLst/>
          <a:scene3d>
            <a:camera prst="orthographicFront"/>
            <a:lightRig rig="threePt" dir="t"/>
          </a:scene3d>
          <a:sp3d>
            <a:bevelT w="139700" h="139700" prst="divo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600" dirty="0"/>
          </a:p>
        </p:txBody>
      </p:sp>
      <p:sp>
        <p:nvSpPr>
          <p:cNvPr id="2" name="Title 1"/>
          <p:cNvSpPr>
            <a:spLocks noGrp="1"/>
          </p:cNvSpPr>
          <p:nvPr>
            <p:ph type="title"/>
          </p:nvPr>
        </p:nvSpPr>
        <p:spPr>
          <a:xfrm>
            <a:off x="457200" y="76200"/>
            <a:ext cx="8229600" cy="1143000"/>
          </a:xfrm>
        </p:spPr>
        <p:txBody>
          <a:bodyPr/>
          <a:lstStyle/>
          <a:p>
            <a:r>
              <a:rPr lang="en-US" sz="2800" dirty="0"/>
              <a:t>Data-Driven Explorer </a:t>
            </a:r>
            <a:br>
              <a:rPr lang="en-US" sz="2800" dirty="0"/>
            </a:br>
            <a:r>
              <a:rPr lang="en-US" sz="2800" dirty="0"/>
              <a:t>Mission Relevance</a:t>
            </a:r>
            <a:br>
              <a:rPr lang="en-US" sz="2800" dirty="0"/>
            </a:br>
            <a:br>
              <a:rPr lang="en-US" sz="2800" dirty="0"/>
            </a:br>
            <a:endParaRPr lang="en-US" sz="2800" dirty="0"/>
          </a:p>
        </p:txBody>
      </p:sp>
      <p:sp>
        <p:nvSpPr>
          <p:cNvPr id="4" name="Content Placeholder 3"/>
          <p:cNvSpPr>
            <a:spLocks noGrp="1"/>
          </p:cNvSpPr>
          <p:nvPr>
            <p:ph idx="1"/>
          </p:nvPr>
        </p:nvSpPr>
        <p:spPr>
          <a:xfrm>
            <a:off x="1752600" y="1219200"/>
            <a:ext cx="7086600" cy="4876800"/>
          </a:xfrm>
        </p:spPr>
        <p:txBody>
          <a:bodyPr/>
          <a:lstStyle/>
          <a:p>
            <a:r>
              <a:rPr lang="en-US" sz="1800" dirty="0"/>
              <a:t>Relevance to Deep Space and Astrophysics Missions </a:t>
            </a:r>
          </a:p>
          <a:p>
            <a:pPr lvl="1"/>
            <a:r>
              <a:rPr lang="en-US" sz="1400" i="1" dirty="0"/>
              <a:t>Relevant to large class of Deep Space Missions.  Any mission that could benefit from rapid exploration of instrument data to help identify anomalies, separate signal from noise, and find data correlations and structure (which contributes to improved analysis and science product generation). </a:t>
            </a:r>
          </a:p>
          <a:p>
            <a:pPr lvl="1"/>
            <a:r>
              <a:rPr lang="en-US" sz="1400" i="1" dirty="0"/>
              <a:t>Potential users include Europa, M2020, ARRM, MAVEN, Lunar Flashlight, etc.</a:t>
            </a:r>
          </a:p>
          <a:p>
            <a:pPr lvl="1"/>
            <a:r>
              <a:rPr lang="en-US" sz="1400" i="1" dirty="0"/>
              <a:t>Hyperspectral data especially relevant, common to Astrophysical missions</a:t>
            </a:r>
          </a:p>
          <a:p>
            <a:r>
              <a:rPr lang="en-US" sz="1800" dirty="0"/>
              <a:t>Relevance to other areas of NASA</a:t>
            </a:r>
          </a:p>
          <a:p>
            <a:pPr marL="742950" lvl="2" indent="-342900"/>
            <a:r>
              <a:rPr lang="en-US" sz="1400" i="1" dirty="0"/>
              <a:t>Huge application for Earth Orbiters. Interest already expressed by OCO-2 and OCO-3. Can help address high data volume challenges of NISAR and SWOT.</a:t>
            </a:r>
            <a:endParaRPr lang="en-US" sz="1800" dirty="0"/>
          </a:p>
          <a:p>
            <a:r>
              <a:rPr lang="en-US" sz="1800" dirty="0"/>
              <a:t>Many missions could use today. Will target readiness for M2020 NISAR (2020) and SWOT (2021).</a:t>
            </a:r>
          </a:p>
          <a:p>
            <a:r>
              <a:rPr lang="en-US" sz="1800" dirty="0"/>
              <a:t>Magnitude of the Benefit</a:t>
            </a:r>
            <a:endParaRPr lang="en-US" sz="1800" dirty="0">
              <a:solidFill>
                <a:srgbClr val="FF0000"/>
              </a:solidFill>
            </a:endParaRPr>
          </a:p>
          <a:p>
            <a:pPr lvl="1"/>
            <a:r>
              <a:rPr lang="en-US" sz="1400" i="1" dirty="0"/>
              <a:t>Significant reduction in data evaluation time – reduce from days to mins/hours</a:t>
            </a:r>
          </a:p>
          <a:p>
            <a:pPr lvl="1"/>
            <a:r>
              <a:rPr lang="en-US" sz="1400" i="1" dirty="0"/>
              <a:t>Early identification of anomalies – could save days of ops costs/time</a:t>
            </a:r>
          </a:p>
          <a:p>
            <a:pPr lvl="1"/>
            <a:r>
              <a:rPr lang="en-US" sz="1400" i="1" dirty="0"/>
              <a:t>Faster science product generation and analysis – save days of mission science analysis; </a:t>
            </a:r>
          </a:p>
          <a:p>
            <a:pPr lvl="1"/>
            <a:r>
              <a:rPr lang="en-US" sz="1400" b="1" i="1" dirty="0">
                <a:solidFill>
                  <a:srgbClr val="FF0000"/>
                </a:solidFill>
              </a:rPr>
              <a:t>At least 50% reduction in time-to-anomaly-discovery and thorough data comparison/checkout functions (currently manual)</a:t>
            </a:r>
          </a:p>
          <a:p>
            <a:endParaRPr lang="en-US" sz="1800" dirty="0"/>
          </a:p>
        </p:txBody>
      </p:sp>
      <p:sp>
        <p:nvSpPr>
          <p:cNvPr id="19" name="Rectangle 18"/>
          <p:cNvSpPr/>
          <p:nvPr/>
        </p:nvSpPr>
        <p:spPr bwMode="auto">
          <a:xfrm>
            <a:off x="76200" y="1143000"/>
            <a:ext cx="1600200" cy="5181600"/>
          </a:xfrm>
          <a:prstGeom prst="rect">
            <a:avLst/>
          </a:prstGeom>
          <a:solidFill>
            <a:srgbClr val="E4DCD2">
              <a:alpha val="50000"/>
            </a:srgbClr>
          </a:solidFill>
          <a:ln w="9525" cap="flat" cmpd="sng" algn="ctr">
            <a:solidFill>
              <a:schemeClr val="tx1"/>
            </a:solidFill>
            <a:prstDash val="solid"/>
            <a:round/>
            <a:headEnd type="none" w="med" len="med"/>
            <a:tailEnd type="none" w="med" len="med"/>
          </a:ln>
          <a:effectLst/>
          <a:scene3d>
            <a:camera prst="orthographicFront"/>
            <a:lightRig rig="threePt" dir="t"/>
          </a:scene3d>
          <a:sp3d>
            <a:bevelT w="139700" h="139700" prst="divo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600" dirty="0"/>
          </a:p>
        </p:txBody>
      </p:sp>
      <p:pic>
        <p:nvPicPr>
          <p:cNvPr id="20" name="Picture 2249" descr="origins"/>
          <p:cNvPicPr preferRelativeResize="0">
            <a:picLocks noChangeAspect="1" noChangeArrowheads="1"/>
          </p:cNvPicPr>
          <p:nvPr/>
        </p:nvPicPr>
        <p:blipFill>
          <a:blip r:embed="rId2" cstate="print"/>
          <a:srcRect/>
          <a:stretch>
            <a:fillRect/>
          </a:stretch>
        </p:blipFill>
        <p:spPr bwMode="auto">
          <a:xfrm>
            <a:off x="152400" y="5160654"/>
            <a:ext cx="1376973" cy="782946"/>
          </a:xfrm>
          <a:prstGeom prst="rect">
            <a:avLst/>
          </a:prstGeom>
          <a:solidFill>
            <a:schemeClr val="tx1"/>
          </a:solidFill>
          <a:ln w="9525">
            <a:solidFill>
              <a:schemeClr val="tx1"/>
            </a:solidFill>
            <a:miter lim="800000"/>
            <a:headEnd/>
            <a:tailEnd/>
          </a:ln>
        </p:spPr>
      </p:pic>
      <p:sp>
        <p:nvSpPr>
          <p:cNvPr id="21" name="Text Box 2254"/>
          <p:cNvSpPr txBox="1">
            <a:spLocks noChangeAspect="1" noChangeArrowheads="1"/>
          </p:cNvSpPr>
          <p:nvPr/>
        </p:nvSpPr>
        <p:spPr bwMode="auto">
          <a:xfrm>
            <a:off x="344487" y="5943600"/>
            <a:ext cx="1027113" cy="214313"/>
          </a:xfrm>
          <a:prstGeom prst="rect">
            <a:avLst/>
          </a:prstGeom>
          <a:noFill/>
          <a:ln w="9525">
            <a:noFill/>
            <a:miter lim="800000"/>
            <a:headEnd/>
            <a:tailEnd/>
          </a:ln>
        </p:spPr>
        <p:txBody>
          <a:bodyPr wrap="none">
            <a:spAutoFit/>
          </a:bodyPr>
          <a:lstStyle/>
          <a:p>
            <a:pPr algn="ctr" eaLnBrk="0" hangingPunct="0"/>
            <a:r>
              <a:rPr lang="en-US" sz="800" b="1" dirty="0"/>
              <a:t>ASTROPHYSICS*</a:t>
            </a:r>
          </a:p>
        </p:txBody>
      </p:sp>
      <p:sp>
        <p:nvSpPr>
          <p:cNvPr id="22" name="Text Box 2255"/>
          <p:cNvSpPr txBox="1">
            <a:spLocks noChangeAspect="1" noChangeArrowheads="1"/>
          </p:cNvSpPr>
          <p:nvPr/>
        </p:nvSpPr>
        <p:spPr bwMode="auto">
          <a:xfrm>
            <a:off x="147637" y="2132013"/>
            <a:ext cx="1376363" cy="458787"/>
          </a:xfrm>
          <a:prstGeom prst="rect">
            <a:avLst/>
          </a:prstGeom>
          <a:noFill/>
          <a:ln w="9525">
            <a:noFill/>
            <a:miter lim="800000"/>
            <a:headEnd/>
            <a:tailEnd/>
          </a:ln>
        </p:spPr>
        <p:txBody>
          <a:bodyPr>
            <a:spAutoFit/>
          </a:bodyPr>
          <a:lstStyle/>
          <a:p>
            <a:pPr algn="ctr" eaLnBrk="0" hangingPunct="0"/>
            <a:r>
              <a:rPr lang="en-US" sz="800" b="1" dirty="0"/>
              <a:t>PLANETARY SCIENCE &amp; ROBOTIC EXPLORATION* </a:t>
            </a:r>
          </a:p>
        </p:txBody>
      </p:sp>
      <p:grpSp>
        <p:nvGrpSpPr>
          <p:cNvPr id="23" name="Group 2320"/>
          <p:cNvGrpSpPr>
            <a:grpSpLocks/>
          </p:cNvGrpSpPr>
          <p:nvPr/>
        </p:nvGrpSpPr>
        <p:grpSpPr bwMode="auto">
          <a:xfrm>
            <a:off x="152400" y="1295400"/>
            <a:ext cx="1363339" cy="841375"/>
            <a:chOff x="106" y="1992"/>
            <a:chExt cx="700" cy="432"/>
          </a:xfrm>
        </p:grpSpPr>
        <p:sp>
          <p:nvSpPr>
            <p:cNvPr id="24" name="Rectangle 2319"/>
            <p:cNvSpPr>
              <a:spLocks noChangeArrowheads="1"/>
            </p:cNvSpPr>
            <p:nvPr/>
          </p:nvSpPr>
          <p:spPr bwMode="auto">
            <a:xfrm>
              <a:off x="106" y="1992"/>
              <a:ext cx="700" cy="432"/>
            </a:xfrm>
            <a:prstGeom prst="rect">
              <a:avLst/>
            </a:prstGeom>
            <a:solidFill>
              <a:schemeClr val="tx1"/>
            </a:solidFill>
            <a:ln w="9525">
              <a:solidFill>
                <a:schemeClr val="tx1"/>
              </a:solidFill>
              <a:miter lim="800000"/>
              <a:headEnd/>
              <a:tailEnd/>
            </a:ln>
          </p:spPr>
          <p:txBody>
            <a:bodyPr wrap="none" anchor="ctr"/>
            <a:lstStyle/>
            <a:p>
              <a:endParaRPr lang="en-US"/>
            </a:p>
          </p:txBody>
        </p:sp>
        <p:pic>
          <p:nvPicPr>
            <p:cNvPr id="25" name="Picture 2318" descr="planets3"/>
            <p:cNvPicPr>
              <a:picLocks noChangeAspect="1" noChangeArrowheads="1"/>
            </p:cNvPicPr>
            <p:nvPr/>
          </p:nvPicPr>
          <p:blipFill>
            <a:blip r:embed="rId3" cstate="print"/>
            <a:srcRect/>
            <a:stretch>
              <a:fillRect/>
            </a:stretch>
          </p:blipFill>
          <p:spPr bwMode="auto">
            <a:xfrm>
              <a:off x="108" y="2048"/>
              <a:ext cx="692" cy="326"/>
            </a:xfrm>
            <a:prstGeom prst="rect">
              <a:avLst/>
            </a:prstGeom>
            <a:solidFill>
              <a:schemeClr val="tx1"/>
            </a:solidFill>
            <a:ln w="9525">
              <a:noFill/>
              <a:miter lim="800000"/>
              <a:headEnd/>
              <a:tailEnd/>
            </a:ln>
          </p:spPr>
        </p:pic>
      </p:grpSp>
      <p:sp>
        <p:nvSpPr>
          <p:cNvPr id="26" name="Text Box 2254"/>
          <p:cNvSpPr txBox="1">
            <a:spLocks noChangeAspect="1" noChangeArrowheads="1"/>
          </p:cNvSpPr>
          <p:nvPr/>
        </p:nvSpPr>
        <p:spPr bwMode="auto">
          <a:xfrm>
            <a:off x="306839" y="3581400"/>
            <a:ext cx="1023037" cy="215444"/>
          </a:xfrm>
          <a:prstGeom prst="rect">
            <a:avLst/>
          </a:prstGeom>
          <a:noFill/>
          <a:ln w="9525">
            <a:noFill/>
            <a:miter lim="800000"/>
            <a:headEnd/>
            <a:tailEnd/>
          </a:ln>
        </p:spPr>
        <p:txBody>
          <a:bodyPr wrap="none">
            <a:spAutoFit/>
          </a:bodyPr>
          <a:lstStyle/>
          <a:p>
            <a:pPr algn="ctr" eaLnBrk="0" hangingPunct="0"/>
            <a:r>
              <a:rPr lang="en-US" sz="800" b="1" dirty="0"/>
              <a:t>EARTH SCIENCE</a:t>
            </a:r>
          </a:p>
        </p:txBody>
      </p:sp>
      <p:sp>
        <p:nvSpPr>
          <p:cNvPr id="28" name="Text Box 2254"/>
          <p:cNvSpPr txBox="1">
            <a:spLocks noChangeAspect="1" noChangeArrowheads="1"/>
          </p:cNvSpPr>
          <p:nvPr/>
        </p:nvSpPr>
        <p:spPr bwMode="auto">
          <a:xfrm>
            <a:off x="152400" y="4876800"/>
            <a:ext cx="1328358" cy="215444"/>
          </a:xfrm>
          <a:prstGeom prst="rect">
            <a:avLst/>
          </a:prstGeom>
          <a:noFill/>
          <a:ln w="9525">
            <a:noFill/>
            <a:miter lim="800000"/>
            <a:headEnd/>
            <a:tailEnd/>
          </a:ln>
        </p:spPr>
        <p:txBody>
          <a:bodyPr wrap="none">
            <a:spAutoFit/>
          </a:bodyPr>
          <a:lstStyle/>
          <a:p>
            <a:pPr algn="ctr" eaLnBrk="0" hangingPunct="0"/>
            <a:r>
              <a:rPr lang="en-US" sz="800" b="1" dirty="0"/>
              <a:t>HUMAN EXPLORATION</a:t>
            </a:r>
          </a:p>
        </p:txBody>
      </p:sp>
      <p:pic>
        <p:nvPicPr>
          <p:cNvPr id="29" name="Picture 28"/>
          <p:cNvPicPr>
            <a:picLocks noChangeAspect="1"/>
          </p:cNvPicPr>
          <p:nvPr/>
        </p:nvPicPr>
        <p:blipFill rotWithShape="1">
          <a:blip r:embed="rId4"/>
          <a:srcRect l="11336"/>
          <a:stretch/>
        </p:blipFill>
        <p:spPr>
          <a:xfrm>
            <a:off x="152864" y="3886200"/>
            <a:ext cx="1371135" cy="990600"/>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b="10096"/>
          <a:stretch/>
        </p:blipFill>
        <p:spPr>
          <a:xfrm>
            <a:off x="147204" y="2558994"/>
            <a:ext cx="1368723" cy="10668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829118-BB4C-D84C-9183-BEBD933AFB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2276" y="1363881"/>
            <a:ext cx="6975664" cy="3462919"/>
          </a:xfrm>
          <a:prstGeom prst="rect">
            <a:avLst/>
          </a:prstGeom>
        </p:spPr>
      </p:pic>
      <p:sp>
        <p:nvSpPr>
          <p:cNvPr id="18" name="Rectangle 17"/>
          <p:cNvSpPr/>
          <p:nvPr/>
        </p:nvSpPr>
        <p:spPr bwMode="auto">
          <a:xfrm>
            <a:off x="71437" y="1243529"/>
            <a:ext cx="1600200" cy="5181600"/>
          </a:xfrm>
          <a:prstGeom prst="rect">
            <a:avLst/>
          </a:prstGeom>
          <a:solidFill>
            <a:srgbClr val="E4DCD2">
              <a:alpha val="50000"/>
            </a:srgbClr>
          </a:solidFill>
          <a:ln w="9525" cap="flat" cmpd="sng" algn="ctr">
            <a:solidFill>
              <a:schemeClr val="tx1"/>
            </a:solidFill>
            <a:prstDash val="solid"/>
            <a:round/>
            <a:headEnd type="none" w="med" len="med"/>
            <a:tailEnd type="none" w="med" len="med"/>
          </a:ln>
          <a:effectLst/>
          <a:scene3d>
            <a:camera prst="orthographicFront"/>
            <a:lightRig rig="threePt" dir="t"/>
          </a:scene3d>
          <a:sp3d>
            <a:bevelT w="139700" h="139700" prst="divo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600" dirty="0"/>
          </a:p>
        </p:txBody>
      </p:sp>
      <p:sp>
        <p:nvSpPr>
          <p:cNvPr id="2" name="Title 1"/>
          <p:cNvSpPr>
            <a:spLocks noGrp="1"/>
          </p:cNvSpPr>
          <p:nvPr>
            <p:ph type="title"/>
          </p:nvPr>
        </p:nvSpPr>
        <p:spPr>
          <a:xfrm>
            <a:off x="457200" y="300356"/>
            <a:ext cx="8229600" cy="520954"/>
          </a:xfrm>
        </p:spPr>
        <p:txBody>
          <a:bodyPr/>
          <a:lstStyle/>
          <a:p>
            <a:r>
              <a:rPr lang="en-US" sz="2800" dirty="0"/>
              <a:t>Technology Accomplishments</a:t>
            </a:r>
            <a:br>
              <a:rPr lang="en-US" sz="2800" dirty="0"/>
            </a:br>
            <a:br>
              <a:rPr lang="en-US" sz="2800" dirty="0"/>
            </a:br>
            <a:endParaRPr lang="en-US" sz="2800" dirty="0"/>
          </a:p>
        </p:txBody>
      </p:sp>
      <p:sp>
        <p:nvSpPr>
          <p:cNvPr id="19" name="Rectangle 18"/>
          <p:cNvSpPr/>
          <p:nvPr/>
        </p:nvSpPr>
        <p:spPr bwMode="auto">
          <a:xfrm>
            <a:off x="76200" y="1143000"/>
            <a:ext cx="1600200" cy="5181600"/>
          </a:xfrm>
          <a:prstGeom prst="rect">
            <a:avLst/>
          </a:prstGeom>
          <a:solidFill>
            <a:srgbClr val="E4DCD2">
              <a:alpha val="50000"/>
            </a:srgbClr>
          </a:solidFill>
          <a:ln w="9525" cap="flat" cmpd="sng" algn="ctr">
            <a:solidFill>
              <a:schemeClr val="tx1"/>
            </a:solidFill>
            <a:prstDash val="solid"/>
            <a:round/>
            <a:headEnd type="none" w="med" len="med"/>
            <a:tailEnd type="none" w="med" len="med"/>
          </a:ln>
          <a:effectLst/>
          <a:scene3d>
            <a:camera prst="orthographicFront"/>
            <a:lightRig rig="threePt" dir="t"/>
          </a:scene3d>
          <a:sp3d>
            <a:bevelT w="139700" h="139700" prst="divo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600" dirty="0"/>
          </a:p>
        </p:txBody>
      </p:sp>
      <p:pic>
        <p:nvPicPr>
          <p:cNvPr id="20" name="Picture 2249" descr="origins"/>
          <p:cNvPicPr preferRelativeResize="0">
            <a:picLocks noChangeAspect="1" noChangeArrowheads="1"/>
          </p:cNvPicPr>
          <p:nvPr/>
        </p:nvPicPr>
        <p:blipFill>
          <a:blip r:embed="rId3" cstate="print"/>
          <a:srcRect/>
          <a:stretch>
            <a:fillRect/>
          </a:stretch>
        </p:blipFill>
        <p:spPr bwMode="auto">
          <a:xfrm>
            <a:off x="152400" y="5160654"/>
            <a:ext cx="1376973" cy="782946"/>
          </a:xfrm>
          <a:prstGeom prst="rect">
            <a:avLst/>
          </a:prstGeom>
          <a:solidFill>
            <a:schemeClr val="tx1"/>
          </a:solidFill>
          <a:ln w="9525">
            <a:solidFill>
              <a:schemeClr val="tx1"/>
            </a:solidFill>
            <a:miter lim="800000"/>
            <a:headEnd/>
            <a:tailEnd/>
          </a:ln>
        </p:spPr>
      </p:pic>
      <p:sp>
        <p:nvSpPr>
          <p:cNvPr id="21" name="Text Box 2254"/>
          <p:cNvSpPr txBox="1">
            <a:spLocks noChangeAspect="1" noChangeArrowheads="1"/>
          </p:cNvSpPr>
          <p:nvPr/>
        </p:nvSpPr>
        <p:spPr bwMode="auto">
          <a:xfrm>
            <a:off x="344487" y="5943600"/>
            <a:ext cx="1027113" cy="214313"/>
          </a:xfrm>
          <a:prstGeom prst="rect">
            <a:avLst/>
          </a:prstGeom>
          <a:noFill/>
          <a:ln w="9525">
            <a:noFill/>
            <a:miter lim="800000"/>
            <a:headEnd/>
            <a:tailEnd/>
          </a:ln>
        </p:spPr>
        <p:txBody>
          <a:bodyPr wrap="none">
            <a:spAutoFit/>
          </a:bodyPr>
          <a:lstStyle/>
          <a:p>
            <a:pPr algn="ctr" eaLnBrk="0" hangingPunct="0"/>
            <a:r>
              <a:rPr lang="en-US" sz="800" b="1" dirty="0"/>
              <a:t>ASTROPHYSICS*</a:t>
            </a:r>
          </a:p>
        </p:txBody>
      </p:sp>
      <p:sp>
        <p:nvSpPr>
          <p:cNvPr id="22" name="Text Box 2255"/>
          <p:cNvSpPr txBox="1">
            <a:spLocks noChangeAspect="1" noChangeArrowheads="1"/>
          </p:cNvSpPr>
          <p:nvPr/>
        </p:nvSpPr>
        <p:spPr bwMode="auto">
          <a:xfrm>
            <a:off x="147637" y="2132013"/>
            <a:ext cx="1376363" cy="458787"/>
          </a:xfrm>
          <a:prstGeom prst="rect">
            <a:avLst/>
          </a:prstGeom>
          <a:noFill/>
          <a:ln w="9525">
            <a:noFill/>
            <a:miter lim="800000"/>
            <a:headEnd/>
            <a:tailEnd/>
          </a:ln>
        </p:spPr>
        <p:txBody>
          <a:bodyPr>
            <a:spAutoFit/>
          </a:bodyPr>
          <a:lstStyle/>
          <a:p>
            <a:pPr algn="ctr" eaLnBrk="0" hangingPunct="0"/>
            <a:r>
              <a:rPr lang="en-US" sz="800" b="1" dirty="0"/>
              <a:t>PLANETARY SCIENCE &amp; ROBOTIC EXPLORATION* </a:t>
            </a:r>
          </a:p>
        </p:txBody>
      </p:sp>
      <p:grpSp>
        <p:nvGrpSpPr>
          <p:cNvPr id="23" name="Group 2320"/>
          <p:cNvGrpSpPr>
            <a:grpSpLocks/>
          </p:cNvGrpSpPr>
          <p:nvPr/>
        </p:nvGrpSpPr>
        <p:grpSpPr bwMode="auto">
          <a:xfrm>
            <a:off x="152400" y="1295400"/>
            <a:ext cx="1363339" cy="841375"/>
            <a:chOff x="106" y="1992"/>
            <a:chExt cx="700" cy="432"/>
          </a:xfrm>
        </p:grpSpPr>
        <p:sp>
          <p:nvSpPr>
            <p:cNvPr id="24" name="Rectangle 2319"/>
            <p:cNvSpPr>
              <a:spLocks noChangeArrowheads="1"/>
            </p:cNvSpPr>
            <p:nvPr/>
          </p:nvSpPr>
          <p:spPr bwMode="auto">
            <a:xfrm>
              <a:off x="106" y="1992"/>
              <a:ext cx="700" cy="432"/>
            </a:xfrm>
            <a:prstGeom prst="rect">
              <a:avLst/>
            </a:prstGeom>
            <a:solidFill>
              <a:schemeClr val="tx1"/>
            </a:solidFill>
            <a:ln w="9525">
              <a:solidFill>
                <a:schemeClr val="tx1"/>
              </a:solidFill>
              <a:miter lim="800000"/>
              <a:headEnd/>
              <a:tailEnd/>
            </a:ln>
          </p:spPr>
          <p:txBody>
            <a:bodyPr wrap="none" anchor="ctr"/>
            <a:lstStyle/>
            <a:p>
              <a:endParaRPr lang="en-US"/>
            </a:p>
          </p:txBody>
        </p:sp>
        <p:pic>
          <p:nvPicPr>
            <p:cNvPr id="25" name="Picture 2318" descr="planets3"/>
            <p:cNvPicPr>
              <a:picLocks noChangeAspect="1" noChangeArrowheads="1"/>
            </p:cNvPicPr>
            <p:nvPr/>
          </p:nvPicPr>
          <p:blipFill>
            <a:blip r:embed="rId4" cstate="print"/>
            <a:srcRect/>
            <a:stretch>
              <a:fillRect/>
            </a:stretch>
          </p:blipFill>
          <p:spPr bwMode="auto">
            <a:xfrm>
              <a:off x="108" y="2048"/>
              <a:ext cx="692" cy="326"/>
            </a:xfrm>
            <a:prstGeom prst="rect">
              <a:avLst/>
            </a:prstGeom>
            <a:solidFill>
              <a:schemeClr val="tx1"/>
            </a:solidFill>
            <a:ln w="9525">
              <a:noFill/>
              <a:miter lim="800000"/>
              <a:headEnd/>
              <a:tailEnd/>
            </a:ln>
          </p:spPr>
        </p:pic>
      </p:grpSp>
      <p:sp>
        <p:nvSpPr>
          <p:cNvPr id="26" name="Text Box 2254"/>
          <p:cNvSpPr txBox="1">
            <a:spLocks noChangeAspect="1" noChangeArrowheads="1"/>
          </p:cNvSpPr>
          <p:nvPr/>
        </p:nvSpPr>
        <p:spPr bwMode="auto">
          <a:xfrm>
            <a:off x="306839" y="3581400"/>
            <a:ext cx="1023037" cy="215444"/>
          </a:xfrm>
          <a:prstGeom prst="rect">
            <a:avLst/>
          </a:prstGeom>
          <a:noFill/>
          <a:ln w="9525">
            <a:noFill/>
            <a:miter lim="800000"/>
            <a:headEnd/>
            <a:tailEnd/>
          </a:ln>
        </p:spPr>
        <p:txBody>
          <a:bodyPr wrap="none">
            <a:spAutoFit/>
          </a:bodyPr>
          <a:lstStyle/>
          <a:p>
            <a:pPr algn="ctr" eaLnBrk="0" hangingPunct="0"/>
            <a:r>
              <a:rPr lang="en-US" sz="800" b="1" dirty="0"/>
              <a:t>EARTH SCIENCE</a:t>
            </a:r>
          </a:p>
        </p:txBody>
      </p:sp>
      <p:sp>
        <p:nvSpPr>
          <p:cNvPr id="28" name="Text Box 2254"/>
          <p:cNvSpPr txBox="1">
            <a:spLocks noChangeAspect="1" noChangeArrowheads="1"/>
          </p:cNvSpPr>
          <p:nvPr/>
        </p:nvSpPr>
        <p:spPr bwMode="auto">
          <a:xfrm>
            <a:off x="152400" y="4876800"/>
            <a:ext cx="1328358" cy="215444"/>
          </a:xfrm>
          <a:prstGeom prst="rect">
            <a:avLst/>
          </a:prstGeom>
          <a:noFill/>
          <a:ln w="9525">
            <a:noFill/>
            <a:miter lim="800000"/>
            <a:headEnd/>
            <a:tailEnd/>
          </a:ln>
        </p:spPr>
        <p:txBody>
          <a:bodyPr wrap="none">
            <a:spAutoFit/>
          </a:bodyPr>
          <a:lstStyle/>
          <a:p>
            <a:pPr algn="ctr" eaLnBrk="0" hangingPunct="0"/>
            <a:r>
              <a:rPr lang="en-US" sz="800" b="1" dirty="0"/>
              <a:t>HUMAN EXPLORATION</a:t>
            </a:r>
          </a:p>
        </p:txBody>
      </p:sp>
      <p:pic>
        <p:nvPicPr>
          <p:cNvPr id="29" name="Picture 28"/>
          <p:cNvPicPr>
            <a:picLocks noChangeAspect="1"/>
          </p:cNvPicPr>
          <p:nvPr/>
        </p:nvPicPr>
        <p:blipFill rotWithShape="1">
          <a:blip r:embed="rId5"/>
          <a:srcRect l="11336"/>
          <a:stretch/>
        </p:blipFill>
        <p:spPr>
          <a:xfrm>
            <a:off x="152864" y="3886200"/>
            <a:ext cx="1371135" cy="990600"/>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b="10096"/>
          <a:stretch/>
        </p:blipFill>
        <p:spPr>
          <a:xfrm>
            <a:off x="147204" y="2558994"/>
            <a:ext cx="1368723" cy="1066801"/>
          </a:xfrm>
          <a:prstGeom prst="rect">
            <a:avLst/>
          </a:prstGeom>
        </p:spPr>
      </p:pic>
      <p:sp>
        <p:nvSpPr>
          <p:cNvPr id="6" name="TextBox 5">
            <a:extLst>
              <a:ext uri="{FF2B5EF4-FFF2-40B4-BE49-F238E27FC236}">
                <a16:creationId xmlns:a16="http://schemas.microsoft.com/office/drawing/2014/main" id="{656F49BA-CDD8-DC4A-8E43-7C7DE40F3BFF}"/>
              </a:ext>
            </a:extLst>
          </p:cNvPr>
          <p:cNvSpPr txBox="1"/>
          <p:nvPr/>
        </p:nvSpPr>
        <p:spPr>
          <a:xfrm>
            <a:off x="1902276" y="4883655"/>
            <a:ext cx="5753498" cy="1461939"/>
          </a:xfrm>
          <a:prstGeom prst="rect">
            <a:avLst/>
          </a:prstGeom>
          <a:noFill/>
        </p:spPr>
        <p:txBody>
          <a:bodyPr wrap="none" rtlCol="0">
            <a:spAutoFit/>
          </a:bodyPr>
          <a:lstStyle/>
          <a:p>
            <a:pPr marL="171450" indent="-171450">
              <a:spcAft>
                <a:spcPts val="600"/>
              </a:spcAft>
              <a:buFont typeface="Arial" panose="020B0604020202020204" pitchFamily="34" charset="0"/>
              <a:buChar char="•"/>
            </a:pPr>
            <a:r>
              <a:rPr lang="en-US" sz="1200" dirty="0"/>
              <a:t>Supporting the 7 most commonly used plot types for data exploration.</a:t>
            </a:r>
          </a:p>
          <a:p>
            <a:pPr marL="171450" indent="-171450">
              <a:spcAft>
                <a:spcPts val="600"/>
              </a:spcAft>
              <a:buFont typeface="Arial" panose="020B0604020202020204" pitchFamily="34" charset="0"/>
              <a:buChar char="•"/>
            </a:pPr>
            <a:endParaRPr lang="en-US" sz="800" dirty="0"/>
          </a:p>
          <a:p>
            <a:pPr marL="171450" indent="-171450">
              <a:spcAft>
                <a:spcPts val="600"/>
              </a:spcAft>
              <a:buFont typeface="Arial" panose="020B0604020202020204" pitchFamily="34" charset="0"/>
              <a:buChar char="•"/>
            </a:pPr>
            <a:r>
              <a:rPr lang="en-US" sz="1200" dirty="0"/>
              <a:t>Circling data in one graph highlights it in all other graphs.</a:t>
            </a:r>
          </a:p>
          <a:p>
            <a:pPr marL="628650" lvl="1" indent="-171450">
              <a:spcAft>
                <a:spcPts val="600"/>
              </a:spcAft>
              <a:buFont typeface="Arial" panose="020B0604020202020204" pitchFamily="34" charset="0"/>
              <a:buChar char="•"/>
            </a:pPr>
            <a:r>
              <a:rPr lang="en-US" sz="1200" dirty="0"/>
              <a:t>Allows for intuitive data exploration in more than 2 dimensions.</a:t>
            </a:r>
          </a:p>
          <a:p>
            <a:pPr marL="628650" lvl="1" indent="-171450">
              <a:spcAft>
                <a:spcPts val="600"/>
              </a:spcAft>
              <a:buFont typeface="Arial" panose="020B0604020202020204" pitchFamily="34" charset="0"/>
              <a:buChar char="•"/>
            </a:pPr>
            <a:endParaRPr lang="en-US" sz="800" dirty="0"/>
          </a:p>
          <a:p>
            <a:pPr marL="171450" indent="-171450">
              <a:spcAft>
                <a:spcPts val="600"/>
              </a:spcAft>
              <a:buFont typeface="Arial" panose="020B0604020202020204" pitchFamily="34" charset="0"/>
              <a:buChar char="•"/>
            </a:pPr>
            <a:r>
              <a:rPr lang="en-US" sz="1200" dirty="0"/>
              <a:t>Desktop drag-and-drop layout for easy exploration and window rearrangement. </a:t>
            </a:r>
          </a:p>
        </p:txBody>
      </p:sp>
    </p:spTree>
    <p:extLst>
      <p:ext uri="{BB962C8B-B14F-4D97-AF65-F5344CB8AC3E}">
        <p14:creationId xmlns:p14="http://schemas.microsoft.com/office/powerpoint/2010/main" val="3872009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71437" y="1243529"/>
            <a:ext cx="1600200" cy="5181600"/>
          </a:xfrm>
          <a:prstGeom prst="rect">
            <a:avLst/>
          </a:prstGeom>
          <a:solidFill>
            <a:srgbClr val="E4DCD2">
              <a:alpha val="50000"/>
            </a:srgbClr>
          </a:solidFill>
          <a:ln w="9525" cap="flat" cmpd="sng" algn="ctr">
            <a:solidFill>
              <a:schemeClr val="tx1"/>
            </a:solidFill>
            <a:prstDash val="solid"/>
            <a:round/>
            <a:headEnd type="none" w="med" len="med"/>
            <a:tailEnd type="none" w="med" len="med"/>
          </a:ln>
          <a:effectLst/>
          <a:scene3d>
            <a:camera prst="orthographicFront"/>
            <a:lightRig rig="threePt" dir="t"/>
          </a:scene3d>
          <a:sp3d>
            <a:bevelT w="139700" h="139700" prst="divo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600" dirty="0"/>
          </a:p>
        </p:txBody>
      </p:sp>
      <p:sp>
        <p:nvSpPr>
          <p:cNvPr id="19" name="Rectangle 18"/>
          <p:cNvSpPr/>
          <p:nvPr/>
        </p:nvSpPr>
        <p:spPr bwMode="auto">
          <a:xfrm>
            <a:off x="76200" y="1143000"/>
            <a:ext cx="1600200" cy="5181600"/>
          </a:xfrm>
          <a:prstGeom prst="rect">
            <a:avLst/>
          </a:prstGeom>
          <a:solidFill>
            <a:srgbClr val="E4DCD2">
              <a:alpha val="50000"/>
            </a:srgbClr>
          </a:solidFill>
          <a:ln w="9525" cap="flat" cmpd="sng" algn="ctr">
            <a:solidFill>
              <a:schemeClr val="tx1"/>
            </a:solidFill>
            <a:prstDash val="solid"/>
            <a:round/>
            <a:headEnd type="none" w="med" len="med"/>
            <a:tailEnd type="none" w="med" len="med"/>
          </a:ln>
          <a:effectLst/>
          <a:scene3d>
            <a:camera prst="orthographicFront"/>
            <a:lightRig rig="threePt" dir="t"/>
          </a:scene3d>
          <a:sp3d>
            <a:bevelT w="139700" h="139700" prst="divo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600" dirty="0"/>
          </a:p>
        </p:txBody>
      </p:sp>
      <p:pic>
        <p:nvPicPr>
          <p:cNvPr id="20" name="Picture 2249" descr="origins"/>
          <p:cNvPicPr preferRelativeResize="0">
            <a:picLocks noChangeAspect="1" noChangeArrowheads="1"/>
          </p:cNvPicPr>
          <p:nvPr/>
        </p:nvPicPr>
        <p:blipFill>
          <a:blip r:embed="rId2" cstate="print"/>
          <a:srcRect/>
          <a:stretch>
            <a:fillRect/>
          </a:stretch>
        </p:blipFill>
        <p:spPr bwMode="auto">
          <a:xfrm>
            <a:off x="152400" y="5160654"/>
            <a:ext cx="1376973" cy="782946"/>
          </a:xfrm>
          <a:prstGeom prst="rect">
            <a:avLst/>
          </a:prstGeom>
          <a:solidFill>
            <a:schemeClr val="tx1"/>
          </a:solidFill>
          <a:ln w="9525">
            <a:solidFill>
              <a:schemeClr val="tx1"/>
            </a:solidFill>
            <a:miter lim="800000"/>
            <a:headEnd/>
            <a:tailEnd/>
          </a:ln>
        </p:spPr>
      </p:pic>
      <p:sp>
        <p:nvSpPr>
          <p:cNvPr id="21" name="Text Box 2254"/>
          <p:cNvSpPr txBox="1">
            <a:spLocks noChangeAspect="1" noChangeArrowheads="1"/>
          </p:cNvSpPr>
          <p:nvPr/>
        </p:nvSpPr>
        <p:spPr bwMode="auto">
          <a:xfrm>
            <a:off x="344487" y="5943600"/>
            <a:ext cx="1027113" cy="214313"/>
          </a:xfrm>
          <a:prstGeom prst="rect">
            <a:avLst/>
          </a:prstGeom>
          <a:noFill/>
          <a:ln w="9525">
            <a:noFill/>
            <a:miter lim="800000"/>
            <a:headEnd/>
            <a:tailEnd/>
          </a:ln>
        </p:spPr>
        <p:txBody>
          <a:bodyPr wrap="none">
            <a:spAutoFit/>
          </a:bodyPr>
          <a:lstStyle/>
          <a:p>
            <a:pPr algn="ctr" eaLnBrk="0" hangingPunct="0"/>
            <a:r>
              <a:rPr lang="en-US" sz="800" b="1" dirty="0"/>
              <a:t>ASTROPHYSICS*</a:t>
            </a:r>
          </a:p>
        </p:txBody>
      </p:sp>
      <p:sp>
        <p:nvSpPr>
          <p:cNvPr id="22" name="Text Box 2255"/>
          <p:cNvSpPr txBox="1">
            <a:spLocks noChangeAspect="1" noChangeArrowheads="1"/>
          </p:cNvSpPr>
          <p:nvPr/>
        </p:nvSpPr>
        <p:spPr bwMode="auto">
          <a:xfrm>
            <a:off x="147637" y="2132013"/>
            <a:ext cx="1376363" cy="458787"/>
          </a:xfrm>
          <a:prstGeom prst="rect">
            <a:avLst/>
          </a:prstGeom>
          <a:noFill/>
          <a:ln w="9525">
            <a:noFill/>
            <a:miter lim="800000"/>
            <a:headEnd/>
            <a:tailEnd/>
          </a:ln>
        </p:spPr>
        <p:txBody>
          <a:bodyPr>
            <a:spAutoFit/>
          </a:bodyPr>
          <a:lstStyle/>
          <a:p>
            <a:pPr algn="ctr" eaLnBrk="0" hangingPunct="0"/>
            <a:r>
              <a:rPr lang="en-US" sz="800" b="1" dirty="0"/>
              <a:t>PLANETARY SCIENCE &amp; ROBOTIC EXPLORATION* </a:t>
            </a:r>
          </a:p>
        </p:txBody>
      </p:sp>
      <p:grpSp>
        <p:nvGrpSpPr>
          <p:cNvPr id="23" name="Group 2320"/>
          <p:cNvGrpSpPr>
            <a:grpSpLocks/>
          </p:cNvGrpSpPr>
          <p:nvPr/>
        </p:nvGrpSpPr>
        <p:grpSpPr bwMode="auto">
          <a:xfrm>
            <a:off x="152400" y="1295400"/>
            <a:ext cx="1363339" cy="841375"/>
            <a:chOff x="106" y="1992"/>
            <a:chExt cx="700" cy="432"/>
          </a:xfrm>
        </p:grpSpPr>
        <p:sp>
          <p:nvSpPr>
            <p:cNvPr id="24" name="Rectangle 2319"/>
            <p:cNvSpPr>
              <a:spLocks noChangeArrowheads="1"/>
            </p:cNvSpPr>
            <p:nvPr/>
          </p:nvSpPr>
          <p:spPr bwMode="auto">
            <a:xfrm>
              <a:off x="106" y="1992"/>
              <a:ext cx="700" cy="432"/>
            </a:xfrm>
            <a:prstGeom prst="rect">
              <a:avLst/>
            </a:prstGeom>
            <a:solidFill>
              <a:schemeClr val="tx1"/>
            </a:solidFill>
            <a:ln w="9525">
              <a:solidFill>
                <a:schemeClr val="tx1"/>
              </a:solidFill>
              <a:miter lim="800000"/>
              <a:headEnd/>
              <a:tailEnd/>
            </a:ln>
          </p:spPr>
          <p:txBody>
            <a:bodyPr wrap="none" anchor="ctr"/>
            <a:lstStyle/>
            <a:p>
              <a:endParaRPr lang="en-US"/>
            </a:p>
          </p:txBody>
        </p:sp>
        <p:pic>
          <p:nvPicPr>
            <p:cNvPr id="25" name="Picture 2318" descr="planets3"/>
            <p:cNvPicPr>
              <a:picLocks noChangeAspect="1" noChangeArrowheads="1"/>
            </p:cNvPicPr>
            <p:nvPr/>
          </p:nvPicPr>
          <p:blipFill>
            <a:blip r:embed="rId3" cstate="print"/>
            <a:srcRect/>
            <a:stretch>
              <a:fillRect/>
            </a:stretch>
          </p:blipFill>
          <p:spPr bwMode="auto">
            <a:xfrm>
              <a:off x="108" y="2048"/>
              <a:ext cx="692" cy="326"/>
            </a:xfrm>
            <a:prstGeom prst="rect">
              <a:avLst/>
            </a:prstGeom>
            <a:solidFill>
              <a:schemeClr val="tx1"/>
            </a:solidFill>
            <a:ln w="9525">
              <a:noFill/>
              <a:miter lim="800000"/>
              <a:headEnd/>
              <a:tailEnd/>
            </a:ln>
          </p:spPr>
        </p:pic>
      </p:grpSp>
      <p:sp>
        <p:nvSpPr>
          <p:cNvPr id="26" name="Text Box 2254"/>
          <p:cNvSpPr txBox="1">
            <a:spLocks noChangeAspect="1" noChangeArrowheads="1"/>
          </p:cNvSpPr>
          <p:nvPr/>
        </p:nvSpPr>
        <p:spPr bwMode="auto">
          <a:xfrm>
            <a:off x="306839" y="3581400"/>
            <a:ext cx="1023037" cy="215444"/>
          </a:xfrm>
          <a:prstGeom prst="rect">
            <a:avLst/>
          </a:prstGeom>
          <a:noFill/>
          <a:ln w="9525">
            <a:noFill/>
            <a:miter lim="800000"/>
            <a:headEnd/>
            <a:tailEnd/>
          </a:ln>
        </p:spPr>
        <p:txBody>
          <a:bodyPr wrap="none">
            <a:spAutoFit/>
          </a:bodyPr>
          <a:lstStyle/>
          <a:p>
            <a:pPr algn="ctr" eaLnBrk="0" hangingPunct="0"/>
            <a:r>
              <a:rPr lang="en-US" sz="800" b="1" dirty="0"/>
              <a:t>EARTH SCIENCE</a:t>
            </a:r>
          </a:p>
        </p:txBody>
      </p:sp>
      <p:sp>
        <p:nvSpPr>
          <p:cNvPr id="28" name="Text Box 2254"/>
          <p:cNvSpPr txBox="1">
            <a:spLocks noChangeAspect="1" noChangeArrowheads="1"/>
          </p:cNvSpPr>
          <p:nvPr/>
        </p:nvSpPr>
        <p:spPr bwMode="auto">
          <a:xfrm>
            <a:off x="152400" y="4876800"/>
            <a:ext cx="1328358" cy="215444"/>
          </a:xfrm>
          <a:prstGeom prst="rect">
            <a:avLst/>
          </a:prstGeom>
          <a:noFill/>
          <a:ln w="9525">
            <a:noFill/>
            <a:miter lim="800000"/>
            <a:headEnd/>
            <a:tailEnd/>
          </a:ln>
        </p:spPr>
        <p:txBody>
          <a:bodyPr wrap="none">
            <a:spAutoFit/>
          </a:bodyPr>
          <a:lstStyle/>
          <a:p>
            <a:pPr algn="ctr" eaLnBrk="0" hangingPunct="0"/>
            <a:r>
              <a:rPr lang="en-US" sz="800" b="1" dirty="0"/>
              <a:t>HUMAN EXPLORATION</a:t>
            </a:r>
          </a:p>
        </p:txBody>
      </p:sp>
      <p:pic>
        <p:nvPicPr>
          <p:cNvPr id="29" name="Picture 28"/>
          <p:cNvPicPr>
            <a:picLocks noChangeAspect="1"/>
          </p:cNvPicPr>
          <p:nvPr/>
        </p:nvPicPr>
        <p:blipFill rotWithShape="1">
          <a:blip r:embed="rId4"/>
          <a:srcRect l="11336"/>
          <a:stretch/>
        </p:blipFill>
        <p:spPr>
          <a:xfrm>
            <a:off x="152864" y="3886200"/>
            <a:ext cx="1371135" cy="990600"/>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b="10096"/>
          <a:stretch/>
        </p:blipFill>
        <p:spPr>
          <a:xfrm>
            <a:off x="147204" y="2558994"/>
            <a:ext cx="1368723" cy="1066801"/>
          </a:xfrm>
          <a:prstGeom prst="rect">
            <a:avLst/>
          </a:prstGeom>
        </p:spPr>
      </p:pic>
      <p:pic>
        <p:nvPicPr>
          <p:cNvPr id="4" name="Picture 3">
            <a:extLst>
              <a:ext uri="{FF2B5EF4-FFF2-40B4-BE49-F238E27FC236}">
                <a16:creationId xmlns:a16="http://schemas.microsoft.com/office/drawing/2014/main" id="{5E4C2B37-6489-D940-BAB2-3393E51BF4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7039" y="1363881"/>
            <a:ext cx="6942368" cy="3462919"/>
          </a:xfrm>
          <a:prstGeom prst="rect">
            <a:avLst/>
          </a:prstGeom>
        </p:spPr>
      </p:pic>
      <p:sp>
        <p:nvSpPr>
          <p:cNvPr id="31" name="TextBox 30">
            <a:extLst>
              <a:ext uri="{FF2B5EF4-FFF2-40B4-BE49-F238E27FC236}">
                <a16:creationId xmlns:a16="http://schemas.microsoft.com/office/drawing/2014/main" id="{5C6939AD-6ECB-AD4C-886A-06F5D3ED973D}"/>
              </a:ext>
            </a:extLst>
          </p:cNvPr>
          <p:cNvSpPr txBox="1"/>
          <p:nvPr/>
        </p:nvSpPr>
        <p:spPr>
          <a:xfrm>
            <a:off x="1902276" y="4883655"/>
            <a:ext cx="7013458" cy="1200329"/>
          </a:xfrm>
          <a:prstGeom prst="rect">
            <a:avLst/>
          </a:prstGeom>
          <a:noFill/>
        </p:spPr>
        <p:txBody>
          <a:bodyPr wrap="none" rtlCol="0">
            <a:spAutoFit/>
          </a:bodyPr>
          <a:lstStyle/>
          <a:p>
            <a:pPr marL="171450" indent="-171450">
              <a:spcAft>
                <a:spcPts val="600"/>
              </a:spcAft>
              <a:buFont typeface="Arial" panose="020B0604020202020204" pitchFamily="34" charset="0"/>
              <a:buChar char="•"/>
            </a:pPr>
            <a:r>
              <a:rPr lang="en-US" sz="1200" dirty="0"/>
              <a:t>Circled selections made on any plot type can be saved for later use.</a:t>
            </a:r>
          </a:p>
          <a:p>
            <a:pPr marL="171450" indent="-171450">
              <a:spcAft>
                <a:spcPts val="600"/>
              </a:spcAft>
              <a:buFont typeface="Arial" panose="020B0604020202020204" pitchFamily="34" charset="0"/>
              <a:buChar char="•"/>
            </a:pPr>
            <a:endParaRPr lang="en-US" sz="800" dirty="0"/>
          </a:p>
          <a:p>
            <a:pPr marL="171450" indent="-171450">
              <a:spcAft>
                <a:spcPts val="600"/>
              </a:spcAft>
              <a:buFont typeface="Arial" panose="020B0604020202020204" pitchFamily="34" charset="0"/>
              <a:buChar char="•"/>
            </a:pPr>
            <a:r>
              <a:rPr lang="en-US" sz="1200" dirty="0"/>
              <a:t>Selections enable data filtration and isolation, which can be exported from CODEX</a:t>
            </a:r>
          </a:p>
          <a:p>
            <a:pPr marL="628650" lvl="1" indent="-171450">
              <a:spcAft>
                <a:spcPts val="600"/>
              </a:spcAft>
              <a:buFont typeface="Arial" panose="020B0604020202020204" pitchFamily="34" charset="0"/>
              <a:buChar char="•"/>
            </a:pPr>
            <a:endParaRPr lang="en-US" sz="800" dirty="0"/>
          </a:p>
          <a:p>
            <a:pPr marL="171450" indent="-171450">
              <a:spcAft>
                <a:spcPts val="600"/>
              </a:spcAft>
              <a:buFont typeface="Arial" panose="020B0604020202020204" pitchFamily="34" charset="0"/>
              <a:buChar char="•"/>
            </a:pPr>
            <a:r>
              <a:rPr lang="en-US" sz="1200" dirty="0"/>
              <a:t>Python code to perform data filtration and isolation can also be exported, to be used on future files.</a:t>
            </a:r>
          </a:p>
        </p:txBody>
      </p:sp>
      <p:sp>
        <p:nvSpPr>
          <p:cNvPr id="32" name="Title 1">
            <a:extLst>
              <a:ext uri="{FF2B5EF4-FFF2-40B4-BE49-F238E27FC236}">
                <a16:creationId xmlns:a16="http://schemas.microsoft.com/office/drawing/2014/main" id="{5B00EFDC-C16A-4C4F-9BD6-8CE9D8995D98}"/>
              </a:ext>
            </a:extLst>
          </p:cNvPr>
          <p:cNvSpPr txBox="1">
            <a:spLocks/>
          </p:cNvSpPr>
          <p:nvPr/>
        </p:nvSpPr>
        <p:spPr>
          <a:xfrm>
            <a:off x="457200" y="300356"/>
            <a:ext cx="8229600" cy="520954"/>
          </a:xfrm>
          <a:prstGeom prst="rect">
            <a:avLst/>
          </a:prstGeom>
        </p:spPr>
        <p:txBody>
          <a:bodyPr/>
          <a:lstStyle>
            <a:lvl1pPr algn="ctr" rtl="0" eaLnBrk="0" fontAlgn="base" hangingPunct="0">
              <a:spcBef>
                <a:spcPct val="0"/>
              </a:spcBef>
              <a:spcAft>
                <a:spcPct val="0"/>
              </a:spcAft>
              <a:defRPr sz="4400">
                <a:solidFill>
                  <a:schemeClr val="tx2"/>
                </a:solidFill>
                <a:latin typeface="+mj-lt"/>
                <a:ea typeface="Arial" charset="0"/>
                <a:cs typeface="+mj-cs"/>
              </a:defRPr>
            </a:lvl1pPr>
            <a:lvl2pPr algn="ctr" rtl="0" eaLnBrk="0" fontAlgn="base" hangingPunct="0">
              <a:spcBef>
                <a:spcPct val="0"/>
              </a:spcBef>
              <a:spcAft>
                <a:spcPct val="0"/>
              </a:spcAft>
              <a:defRPr sz="4400">
                <a:solidFill>
                  <a:schemeClr val="tx2"/>
                </a:solidFill>
                <a:latin typeface="Arial" pitchFamily="34" charset="0"/>
                <a:ea typeface="Arial" charset="0"/>
                <a:cs typeface="Arial" pitchFamily="34" charset="0"/>
              </a:defRPr>
            </a:lvl2pPr>
            <a:lvl3pPr algn="ctr" rtl="0" eaLnBrk="0" fontAlgn="base" hangingPunct="0">
              <a:spcBef>
                <a:spcPct val="0"/>
              </a:spcBef>
              <a:spcAft>
                <a:spcPct val="0"/>
              </a:spcAft>
              <a:defRPr sz="4400">
                <a:solidFill>
                  <a:schemeClr val="tx2"/>
                </a:solidFill>
                <a:latin typeface="Arial" pitchFamily="34" charset="0"/>
                <a:ea typeface="Arial" charset="0"/>
                <a:cs typeface="Arial" pitchFamily="34" charset="0"/>
              </a:defRPr>
            </a:lvl3pPr>
            <a:lvl4pPr algn="ctr" rtl="0" eaLnBrk="0" fontAlgn="base" hangingPunct="0">
              <a:spcBef>
                <a:spcPct val="0"/>
              </a:spcBef>
              <a:spcAft>
                <a:spcPct val="0"/>
              </a:spcAft>
              <a:defRPr sz="4400">
                <a:solidFill>
                  <a:schemeClr val="tx2"/>
                </a:solidFill>
                <a:latin typeface="Arial" pitchFamily="34" charset="0"/>
                <a:ea typeface="Arial" charset="0"/>
                <a:cs typeface="Arial" pitchFamily="34" charset="0"/>
              </a:defRPr>
            </a:lvl4pPr>
            <a:lvl5pPr algn="ctr" rtl="0" eaLnBrk="0" fontAlgn="base" hangingPunct="0">
              <a:spcBef>
                <a:spcPct val="0"/>
              </a:spcBef>
              <a:spcAft>
                <a:spcPct val="0"/>
              </a:spcAft>
              <a:defRPr sz="4400">
                <a:solidFill>
                  <a:schemeClr val="tx2"/>
                </a:solidFill>
                <a:latin typeface="Arial" pitchFamily="34" charset="0"/>
                <a:ea typeface="Arial" charset="0"/>
                <a:cs typeface="Arial" pitchFamily="34" charset="0"/>
              </a:defRPr>
            </a:lvl5pPr>
            <a:lvl6pPr marL="457200" algn="ctr" rtl="0" eaLnBrk="1" fontAlgn="base" hangingPunct="1">
              <a:spcBef>
                <a:spcPct val="0"/>
              </a:spcBef>
              <a:spcAft>
                <a:spcPct val="0"/>
              </a:spcAft>
              <a:defRPr sz="4400">
                <a:solidFill>
                  <a:schemeClr val="tx2"/>
                </a:solidFill>
                <a:latin typeface="Arial" pitchFamily="34" charset="0"/>
                <a:cs typeface="Arial" pitchFamily="34" charset="0"/>
              </a:defRPr>
            </a:lvl6pPr>
            <a:lvl7pPr marL="914400" algn="ctr" rtl="0" eaLnBrk="1" fontAlgn="base" hangingPunct="1">
              <a:spcBef>
                <a:spcPct val="0"/>
              </a:spcBef>
              <a:spcAft>
                <a:spcPct val="0"/>
              </a:spcAft>
              <a:defRPr sz="4400">
                <a:solidFill>
                  <a:schemeClr val="tx2"/>
                </a:solidFill>
                <a:latin typeface="Arial" pitchFamily="34" charset="0"/>
                <a:cs typeface="Arial" pitchFamily="34" charset="0"/>
              </a:defRPr>
            </a:lvl7pPr>
            <a:lvl8pPr marL="1371600" algn="ctr" rtl="0" eaLnBrk="1" fontAlgn="base" hangingPunct="1">
              <a:spcBef>
                <a:spcPct val="0"/>
              </a:spcBef>
              <a:spcAft>
                <a:spcPct val="0"/>
              </a:spcAft>
              <a:defRPr sz="4400">
                <a:solidFill>
                  <a:schemeClr val="tx2"/>
                </a:solidFill>
                <a:latin typeface="Arial" pitchFamily="34" charset="0"/>
                <a:cs typeface="Arial" pitchFamily="34" charset="0"/>
              </a:defRPr>
            </a:lvl8pPr>
            <a:lvl9pPr marL="1828800" algn="ctr" rtl="0" eaLnBrk="1" fontAlgn="base" hangingPunct="1">
              <a:spcBef>
                <a:spcPct val="0"/>
              </a:spcBef>
              <a:spcAft>
                <a:spcPct val="0"/>
              </a:spcAft>
              <a:defRPr sz="4400">
                <a:solidFill>
                  <a:schemeClr val="tx2"/>
                </a:solidFill>
                <a:latin typeface="Arial" pitchFamily="34" charset="0"/>
                <a:cs typeface="Arial" pitchFamily="34" charset="0"/>
              </a:defRPr>
            </a:lvl9pPr>
          </a:lstStyle>
          <a:p>
            <a:r>
              <a:rPr lang="en-US" sz="2800" kern="0" dirty="0"/>
              <a:t>Technology Accomplishments</a:t>
            </a:r>
            <a:br>
              <a:rPr lang="en-US" sz="2800" kern="0" dirty="0"/>
            </a:br>
            <a:br>
              <a:rPr lang="en-US" sz="2800" kern="0" dirty="0"/>
            </a:br>
            <a:endParaRPr lang="en-US" sz="2800" kern="0" dirty="0"/>
          </a:p>
        </p:txBody>
      </p:sp>
    </p:spTree>
    <p:extLst>
      <p:ext uri="{BB962C8B-B14F-4D97-AF65-F5344CB8AC3E}">
        <p14:creationId xmlns:p14="http://schemas.microsoft.com/office/powerpoint/2010/main" val="4127518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71437" y="1243529"/>
            <a:ext cx="1600200" cy="5181600"/>
          </a:xfrm>
          <a:prstGeom prst="rect">
            <a:avLst/>
          </a:prstGeom>
          <a:solidFill>
            <a:srgbClr val="E4DCD2">
              <a:alpha val="50000"/>
            </a:srgbClr>
          </a:solidFill>
          <a:ln w="9525" cap="flat" cmpd="sng" algn="ctr">
            <a:solidFill>
              <a:schemeClr val="tx1"/>
            </a:solidFill>
            <a:prstDash val="solid"/>
            <a:round/>
            <a:headEnd type="none" w="med" len="med"/>
            <a:tailEnd type="none" w="med" len="med"/>
          </a:ln>
          <a:effectLst/>
          <a:scene3d>
            <a:camera prst="orthographicFront"/>
            <a:lightRig rig="threePt" dir="t"/>
          </a:scene3d>
          <a:sp3d>
            <a:bevelT w="139700" h="139700" prst="divo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600" dirty="0"/>
          </a:p>
        </p:txBody>
      </p:sp>
      <p:sp>
        <p:nvSpPr>
          <p:cNvPr id="19" name="Rectangle 18"/>
          <p:cNvSpPr/>
          <p:nvPr/>
        </p:nvSpPr>
        <p:spPr bwMode="auto">
          <a:xfrm>
            <a:off x="76200" y="1143000"/>
            <a:ext cx="1600200" cy="5181600"/>
          </a:xfrm>
          <a:prstGeom prst="rect">
            <a:avLst/>
          </a:prstGeom>
          <a:solidFill>
            <a:srgbClr val="E4DCD2">
              <a:alpha val="50000"/>
            </a:srgbClr>
          </a:solidFill>
          <a:ln w="9525" cap="flat" cmpd="sng" algn="ctr">
            <a:solidFill>
              <a:schemeClr val="tx1"/>
            </a:solidFill>
            <a:prstDash val="solid"/>
            <a:round/>
            <a:headEnd type="none" w="med" len="med"/>
            <a:tailEnd type="none" w="med" len="med"/>
          </a:ln>
          <a:effectLst/>
          <a:scene3d>
            <a:camera prst="orthographicFront"/>
            <a:lightRig rig="threePt" dir="t"/>
          </a:scene3d>
          <a:sp3d>
            <a:bevelT w="139700" h="139700" prst="divo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600" dirty="0"/>
          </a:p>
        </p:txBody>
      </p:sp>
      <p:pic>
        <p:nvPicPr>
          <p:cNvPr id="20" name="Picture 2249" descr="origins"/>
          <p:cNvPicPr preferRelativeResize="0">
            <a:picLocks noChangeAspect="1" noChangeArrowheads="1"/>
          </p:cNvPicPr>
          <p:nvPr/>
        </p:nvPicPr>
        <p:blipFill>
          <a:blip r:embed="rId2" cstate="print"/>
          <a:srcRect/>
          <a:stretch>
            <a:fillRect/>
          </a:stretch>
        </p:blipFill>
        <p:spPr bwMode="auto">
          <a:xfrm>
            <a:off x="152400" y="5160654"/>
            <a:ext cx="1376973" cy="782946"/>
          </a:xfrm>
          <a:prstGeom prst="rect">
            <a:avLst/>
          </a:prstGeom>
          <a:solidFill>
            <a:schemeClr val="tx1"/>
          </a:solidFill>
          <a:ln w="9525">
            <a:solidFill>
              <a:schemeClr val="tx1"/>
            </a:solidFill>
            <a:miter lim="800000"/>
            <a:headEnd/>
            <a:tailEnd/>
          </a:ln>
        </p:spPr>
      </p:pic>
      <p:sp>
        <p:nvSpPr>
          <p:cNvPr id="21" name="Text Box 2254"/>
          <p:cNvSpPr txBox="1">
            <a:spLocks noChangeAspect="1" noChangeArrowheads="1"/>
          </p:cNvSpPr>
          <p:nvPr/>
        </p:nvSpPr>
        <p:spPr bwMode="auto">
          <a:xfrm>
            <a:off x="344487" y="5943600"/>
            <a:ext cx="1027113" cy="214313"/>
          </a:xfrm>
          <a:prstGeom prst="rect">
            <a:avLst/>
          </a:prstGeom>
          <a:noFill/>
          <a:ln w="9525">
            <a:noFill/>
            <a:miter lim="800000"/>
            <a:headEnd/>
            <a:tailEnd/>
          </a:ln>
        </p:spPr>
        <p:txBody>
          <a:bodyPr wrap="none">
            <a:spAutoFit/>
          </a:bodyPr>
          <a:lstStyle/>
          <a:p>
            <a:pPr algn="ctr" eaLnBrk="0" hangingPunct="0"/>
            <a:r>
              <a:rPr lang="en-US" sz="800" b="1" dirty="0"/>
              <a:t>ASTROPHYSICS*</a:t>
            </a:r>
          </a:p>
        </p:txBody>
      </p:sp>
      <p:sp>
        <p:nvSpPr>
          <p:cNvPr id="22" name="Text Box 2255"/>
          <p:cNvSpPr txBox="1">
            <a:spLocks noChangeAspect="1" noChangeArrowheads="1"/>
          </p:cNvSpPr>
          <p:nvPr/>
        </p:nvSpPr>
        <p:spPr bwMode="auto">
          <a:xfrm>
            <a:off x="147637" y="2132013"/>
            <a:ext cx="1376363" cy="458787"/>
          </a:xfrm>
          <a:prstGeom prst="rect">
            <a:avLst/>
          </a:prstGeom>
          <a:noFill/>
          <a:ln w="9525">
            <a:noFill/>
            <a:miter lim="800000"/>
            <a:headEnd/>
            <a:tailEnd/>
          </a:ln>
        </p:spPr>
        <p:txBody>
          <a:bodyPr>
            <a:spAutoFit/>
          </a:bodyPr>
          <a:lstStyle/>
          <a:p>
            <a:pPr algn="ctr" eaLnBrk="0" hangingPunct="0"/>
            <a:r>
              <a:rPr lang="en-US" sz="800" b="1" dirty="0"/>
              <a:t>PLANETARY SCIENCE &amp; ROBOTIC EXPLORATION* </a:t>
            </a:r>
          </a:p>
        </p:txBody>
      </p:sp>
      <p:grpSp>
        <p:nvGrpSpPr>
          <p:cNvPr id="23" name="Group 2320"/>
          <p:cNvGrpSpPr>
            <a:grpSpLocks/>
          </p:cNvGrpSpPr>
          <p:nvPr/>
        </p:nvGrpSpPr>
        <p:grpSpPr bwMode="auto">
          <a:xfrm>
            <a:off x="152400" y="1295400"/>
            <a:ext cx="1363339" cy="841375"/>
            <a:chOff x="106" y="1992"/>
            <a:chExt cx="700" cy="432"/>
          </a:xfrm>
        </p:grpSpPr>
        <p:sp>
          <p:nvSpPr>
            <p:cNvPr id="24" name="Rectangle 2319"/>
            <p:cNvSpPr>
              <a:spLocks noChangeArrowheads="1"/>
            </p:cNvSpPr>
            <p:nvPr/>
          </p:nvSpPr>
          <p:spPr bwMode="auto">
            <a:xfrm>
              <a:off x="106" y="1992"/>
              <a:ext cx="700" cy="432"/>
            </a:xfrm>
            <a:prstGeom prst="rect">
              <a:avLst/>
            </a:prstGeom>
            <a:solidFill>
              <a:schemeClr val="tx1"/>
            </a:solidFill>
            <a:ln w="9525">
              <a:solidFill>
                <a:schemeClr val="tx1"/>
              </a:solidFill>
              <a:miter lim="800000"/>
              <a:headEnd/>
              <a:tailEnd/>
            </a:ln>
          </p:spPr>
          <p:txBody>
            <a:bodyPr wrap="none" anchor="ctr"/>
            <a:lstStyle/>
            <a:p>
              <a:endParaRPr lang="en-US"/>
            </a:p>
          </p:txBody>
        </p:sp>
        <p:pic>
          <p:nvPicPr>
            <p:cNvPr id="25" name="Picture 2318" descr="planets3"/>
            <p:cNvPicPr>
              <a:picLocks noChangeAspect="1" noChangeArrowheads="1"/>
            </p:cNvPicPr>
            <p:nvPr/>
          </p:nvPicPr>
          <p:blipFill>
            <a:blip r:embed="rId3" cstate="print"/>
            <a:srcRect/>
            <a:stretch>
              <a:fillRect/>
            </a:stretch>
          </p:blipFill>
          <p:spPr bwMode="auto">
            <a:xfrm>
              <a:off x="108" y="2048"/>
              <a:ext cx="692" cy="326"/>
            </a:xfrm>
            <a:prstGeom prst="rect">
              <a:avLst/>
            </a:prstGeom>
            <a:solidFill>
              <a:schemeClr val="tx1"/>
            </a:solidFill>
            <a:ln w="9525">
              <a:noFill/>
              <a:miter lim="800000"/>
              <a:headEnd/>
              <a:tailEnd/>
            </a:ln>
          </p:spPr>
        </p:pic>
      </p:grpSp>
      <p:sp>
        <p:nvSpPr>
          <p:cNvPr id="26" name="Text Box 2254"/>
          <p:cNvSpPr txBox="1">
            <a:spLocks noChangeAspect="1" noChangeArrowheads="1"/>
          </p:cNvSpPr>
          <p:nvPr/>
        </p:nvSpPr>
        <p:spPr bwMode="auto">
          <a:xfrm>
            <a:off x="306839" y="3581400"/>
            <a:ext cx="1023037" cy="215444"/>
          </a:xfrm>
          <a:prstGeom prst="rect">
            <a:avLst/>
          </a:prstGeom>
          <a:noFill/>
          <a:ln w="9525">
            <a:noFill/>
            <a:miter lim="800000"/>
            <a:headEnd/>
            <a:tailEnd/>
          </a:ln>
        </p:spPr>
        <p:txBody>
          <a:bodyPr wrap="none">
            <a:spAutoFit/>
          </a:bodyPr>
          <a:lstStyle/>
          <a:p>
            <a:pPr algn="ctr" eaLnBrk="0" hangingPunct="0"/>
            <a:r>
              <a:rPr lang="en-US" sz="800" b="1" dirty="0"/>
              <a:t>EARTH SCIENCE</a:t>
            </a:r>
          </a:p>
        </p:txBody>
      </p:sp>
      <p:sp>
        <p:nvSpPr>
          <p:cNvPr id="28" name="Text Box 2254"/>
          <p:cNvSpPr txBox="1">
            <a:spLocks noChangeAspect="1" noChangeArrowheads="1"/>
          </p:cNvSpPr>
          <p:nvPr/>
        </p:nvSpPr>
        <p:spPr bwMode="auto">
          <a:xfrm>
            <a:off x="152400" y="4876800"/>
            <a:ext cx="1328358" cy="215444"/>
          </a:xfrm>
          <a:prstGeom prst="rect">
            <a:avLst/>
          </a:prstGeom>
          <a:noFill/>
          <a:ln w="9525">
            <a:noFill/>
            <a:miter lim="800000"/>
            <a:headEnd/>
            <a:tailEnd/>
          </a:ln>
        </p:spPr>
        <p:txBody>
          <a:bodyPr wrap="none">
            <a:spAutoFit/>
          </a:bodyPr>
          <a:lstStyle/>
          <a:p>
            <a:pPr algn="ctr" eaLnBrk="0" hangingPunct="0"/>
            <a:r>
              <a:rPr lang="en-US" sz="800" b="1" dirty="0"/>
              <a:t>HUMAN EXPLORATION</a:t>
            </a:r>
          </a:p>
        </p:txBody>
      </p:sp>
      <p:pic>
        <p:nvPicPr>
          <p:cNvPr id="29" name="Picture 28"/>
          <p:cNvPicPr>
            <a:picLocks noChangeAspect="1"/>
          </p:cNvPicPr>
          <p:nvPr/>
        </p:nvPicPr>
        <p:blipFill rotWithShape="1">
          <a:blip r:embed="rId4"/>
          <a:srcRect l="11336"/>
          <a:stretch/>
        </p:blipFill>
        <p:spPr>
          <a:xfrm>
            <a:off x="152864" y="3886200"/>
            <a:ext cx="1371135" cy="990600"/>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b="10096"/>
          <a:stretch/>
        </p:blipFill>
        <p:spPr>
          <a:xfrm>
            <a:off x="147204" y="2558994"/>
            <a:ext cx="1368723" cy="1066801"/>
          </a:xfrm>
          <a:prstGeom prst="rect">
            <a:avLst/>
          </a:prstGeom>
        </p:spPr>
      </p:pic>
      <p:pic>
        <p:nvPicPr>
          <p:cNvPr id="7" name="Picture 6">
            <a:extLst>
              <a:ext uri="{FF2B5EF4-FFF2-40B4-BE49-F238E27FC236}">
                <a16:creationId xmlns:a16="http://schemas.microsoft.com/office/drawing/2014/main" id="{F36DC715-111A-1E41-A974-BEDBCD657C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2276" y="1363881"/>
            <a:ext cx="6947131" cy="3457025"/>
          </a:xfrm>
          <a:prstGeom prst="rect">
            <a:avLst/>
          </a:prstGeom>
        </p:spPr>
      </p:pic>
      <p:sp>
        <p:nvSpPr>
          <p:cNvPr id="27" name="TextBox 26">
            <a:extLst>
              <a:ext uri="{FF2B5EF4-FFF2-40B4-BE49-F238E27FC236}">
                <a16:creationId xmlns:a16="http://schemas.microsoft.com/office/drawing/2014/main" id="{6EB1360F-9A02-E744-9A29-A6396DD32FAA}"/>
              </a:ext>
            </a:extLst>
          </p:cNvPr>
          <p:cNvSpPr txBox="1"/>
          <p:nvPr/>
        </p:nvSpPr>
        <p:spPr>
          <a:xfrm>
            <a:off x="1902276" y="4883655"/>
            <a:ext cx="6699270" cy="1200329"/>
          </a:xfrm>
          <a:prstGeom prst="rect">
            <a:avLst/>
          </a:prstGeom>
          <a:noFill/>
        </p:spPr>
        <p:txBody>
          <a:bodyPr wrap="none" rtlCol="0">
            <a:spAutoFit/>
          </a:bodyPr>
          <a:lstStyle/>
          <a:p>
            <a:pPr marL="171450" indent="-171450">
              <a:spcAft>
                <a:spcPts val="600"/>
              </a:spcAft>
              <a:buFont typeface="Arial" panose="020B0604020202020204" pitchFamily="34" charset="0"/>
              <a:buChar char="•"/>
            </a:pPr>
            <a:r>
              <a:rPr lang="en-US" sz="1200" dirty="0"/>
              <a:t>Now supporting data classification and regression with all major algorithms. </a:t>
            </a:r>
          </a:p>
          <a:p>
            <a:pPr marL="171450" indent="-171450">
              <a:spcAft>
                <a:spcPts val="600"/>
              </a:spcAft>
              <a:buFont typeface="Arial" panose="020B0604020202020204" pitchFamily="34" charset="0"/>
              <a:buChar char="•"/>
            </a:pPr>
            <a:endParaRPr lang="en-US" sz="800" dirty="0"/>
          </a:p>
          <a:p>
            <a:pPr marL="171450" indent="-171450">
              <a:spcAft>
                <a:spcPts val="600"/>
              </a:spcAft>
              <a:buFont typeface="Arial" panose="020B0604020202020204" pitchFamily="34" charset="0"/>
              <a:buChar char="•"/>
            </a:pPr>
            <a:r>
              <a:rPr lang="en-US" sz="1200" dirty="0"/>
              <a:t>All algorithms can be run and compared to find the optimal model for a given use-case.</a:t>
            </a:r>
          </a:p>
          <a:p>
            <a:pPr marL="628650" lvl="1" indent="-171450">
              <a:spcAft>
                <a:spcPts val="600"/>
              </a:spcAft>
              <a:buFont typeface="Arial" panose="020B0604020202020204" pitchFamily="34" charset="0"/>
              <a:buChar char="•"/>
            </a:pPr>
            <a:endParaRPr lang="en-US" sz="800" dirty="0"/>
          </a:p>
          <a:p>
            <a:pPr marL="171450" indent="-171450">
              <a:spcAft>
                <a:spcPts val="600"/>
              </a:spcAft>
              <a:buFont typeface="Arial" panose="020B0604020202020204" pitchFamily="34" charset="0"/>
              <a:buChar char="•"/>
            </a:pPr>
            <a:r>
              <a:rPr lang="en-US" sz="1200" dirty="0"/>
              <a:t>Models can be saved with the entire CODEX session, for future use inside or outside CODEX.</a:t>
            </a:r>
          </a:p>
        </p:txBody>
      </p:sp>
      <p:sp>
        <p:nvSpPr>
          <p:cNvPr id="30" name="Title 1">
            <a:extLst>
              <a:ext uri="{FF2B5EF4-FFF2-40B4-BE49-F238E27FC236}">
                <a16:creationId xmlns:a16="http://schemas.microsoft.com/office/drawing/2014/main" id="{31EF9F38-19BC-5343-813E-0F565F315513}"/>
              </a:ext>
            </a:extLst>
          </p:cNvPr>
          <p:cNvSpPr>
            <a:spLocks noGrp="1"/>
          </p:cNvSpPr>
          <p:nvPr>
            <p:ph type="title"/>
          </p:nvPr>
        </p:nvSpPr>
        <p:spPr>
          <a:xfrm>
            <a:off x="457200" y="300356"/>
            <a:ext cx="8229600" cy="520954"/>
          </a:xfrm>
        </p:spPr>
        <p:txBody>
          <a:bodyPr/>
          <a:lstStyle/>
          <a:p>
            <a:r>
              <a:rPr lang="en-US" sz="2800" dirty="0"/>
              <a:t>Technology Accomplishments</a:t>
            </a:r>
            <a:br>
              <a:rPr lang="en-US" sz="2800" dirty="0"/>
            </a:br>
            <a:br>
              <a:rPr lang="en-US" sz="2800" dirty="0"/>
            </a:br>
            <a:endParaRPr lang="en-US" sz="2800" dirty="0"/>
          </a:p>
        </p:txBody>
      </p:sp>
    </p:spTree>
    <p:extLst>
      <p:ext uri="{BB962C8B-B14F-4D97-AF65-F5344CB8AC3E}">
        <p14:creationId xmlns:p14="http://schemas.microsoft.com/office/powerpoint/2010/main" val="706775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829118-BB4C-D84C-9183-BEBD933AFB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2276" y="1363881"/>
            <a:ext cx="6975664" cy="3462919"/>
          </a:xfrm>
          <a:prstGeom prst="rect">
            <a:avLst/>
          </a:prstGeom>
        </p:spPr>
      </p:pic>
      <p:sp>
        <p:nvSpPr>
          <p:cNvPr id="18" name="Rectangle 17"/>
          <p:cNvSpPr/>
          <p:nvPr/>
        </p:nvSpPr>
        <p:spPr bwMode="auto">
          <a:xfrm>
            <a:off x="71437" y="1243529"/>
            <a:ext cx="1600200" cy="5181600"/>
          </a:xfrm>
          <a:prstGeom prst="rect">
            <a:avLst/>
          </a:prstGeom>
          <a:solidFill>
            <a:srgbClr val="E4DCD2">
              <a:alpha val="50000"/>
            </a:srgbClr>
          </a:solidFill>
          <a:ln w="9525" cap="flat" cmpd="sng" algn="ctr">
            <a:solidFill>
              <a:schemeClr val="tx1"/>
            </a:solidFill>
            <a:prstDash val="solid"/>
            <a:round/>
            <a:headEnd type="none" w="med" len="med"/>
            <a:tailEnd type="none" w="med" len="med"/>
          </a:ln>
          <a:effectLst/>
          <a:scene3d>
            <a:camera prst="orthographicFront"/>
            <a:lightRig rig="threePt" dir="t"/>
          </a:scene3d>
          <a:sp3d>
            <a:bevelT w="139700" h="139700" prst="divo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600" dirty="0"/>
          </a:p>
        </p:txBody>
      </p:sp>
      <p:sp>
        <p:nvSpPr>
          <p:cNvPr id="19" name="Rectangle 18"/>
          <p:cNvSpPr/>
          <p:nvPr/>
        </p:nvSpPr>
        <p:spPr bwMode="auto">
          <a:xfrm>
            <a:off x="76200" y="1143000"/>
            <a:ext cx="1600200" cy="5181600"/>
          </a:xfrm>
          <a:prstGeom prst="rect">
            <a:avLst/>
          </a:prstGeom>
          <a:solidFill>
            <a:srgbClr val="E4DCD2">
              <a:alpha val="50000"/>
            </a:srgbClr>
          </a:solidFill>
          <a:ln w="9525" cap="flat" cmpd="sng" algn="ctr">
            <a:solidFill>
              <a:schemeClr val="tx1"/>
            </a:solidFill>
            <a:prstDash val="solid"/>
            <a:round/>
            <a:headEnd type="none" w="med" len="med"/>
            <a:tailEnd type="none" w="med" len="med"/>
          </a:ln>
          <a:effectLst/>
          <a:scene3d>
            <a:camera prst="orthographicFront"/>
            <a:lightRig rig="threePt" dir="t"/>
          </a:scene3d>
          <a:sp3d>
            <a:bevelT w="139700" h="139700" prst="divo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600" dirty="0"/>
          </a:p>
        </p:txBody>
      </p:sp>
      <p:pic>
        <p:nvPicPr>
          <p:cNvPr id="20" name="Picture 2249" descr="origins"/>
          <p:cNvPicPr preferRelativeResize="0">
            <a:picLocks noChangeAspect="1" noChangeArrowheads="1"/>
          </p:cNvPicPr>
          <p:nvPr/>
        </p:nvPicPr>
        <p:blipFill>
          <a:blip r:embed="rId3" cstate="print"/>
          <a:srcRect/>
          <a:stretch>
            <a:fillRect/>
          </a:stretch>
        </p:blipFill>
        <p:spPr bwMode="auto">
          <a:xfrm>
            <a:off x="152400" y="5160654"/>
            <a:ext cx="1376973" cy="782946"/>
          </a:xfrm>
          <a:prstGeom prst="rect">
            <a:avLst/>
          </a:prstGeom>
          <a:solidFill>
            <a:schemeClr val="tx1"/>
          </a:solidFill>
          <a:ln w="9525">
            <a:solidFill>
              <a:schemeClr val="tx1"/>
            </a:solidFill>
            <a:miter lim="800000"/>
            <a:headEnd/>
            <a:tailEnd/>
          </a:ln>
        </p:spPr>
      </p:pic>
      <p:sp>
        <p:nvSpPr>
          <p:cNvPr id="21" name="Text Box 2254"/>
          <p:cNvSpPr txBox="1">
            <a:spLocks noChangeAspect="1" noChangeArrowheads="1"/>
          </p:cNvSpPr>
          <p:nvPr/>
        </p:nvSpPr>
        <p:spPr bwMode="auto">
          <a:xfrm>
            <a:off x="344487" y="5943600"/>
            <a:ext cx="1027113" cy="214313"/>
          </a:xfrm>
          <a:prstGeom prst="rect">
            <a:avLst/>
          </a:prstGeom>
          <a:noFill/>
          <a:ln w="9525">
            <a:noFill/>
            <a:miter lim="800000"/>
            <a:headEnd/>
            <a:tailEnd/>
          </a:ln>
        </p:spPr>
        <p:txBody>
          <a:bodyPr wrap="none">
            <a:spAutoFit/>
          </a:bodyPr>
          <a:lstStyle/>
          <a:p>
            <a:pPr algn="ctr" eaLnBrk="0" hangingPunct="0"/>
            <a:r>
              <a:rPr lang="en-US" sz="800" b="1" dirty="0"/>
              <a:t>ASTROPHYSICS*</a:t>
            </a:r>
          </a:p>
        </p:txBody>
      </p:sp>
      <p:sp>
        <p:nvSpPr>
          <p:cNvPr id="22" name="Text Box 2255"/>
          <p:cNvSpPr txBox="1">
            <a:spLocks noChangeAspect="1" noChangeArrowheads="1"/>
          </p:cNvSpPr>
          <p:nvPr/>
        </p:nvSpPr>
        <p:spPr bwMode="auto">
          <a:xfrm>
            <a:off x="147637" y="2132013"/>
            <a:ext cx="1376363" cy="458787"/>
          </a:xfrm>
          <a:prstGeom prst="rect">
            <a:avLst/>
          </a:prstGeom>
          <a:noFill/>
          <a:ln w="9525">
            <a:noFill/>
            <a:miter lim="800000"/>
            <a:headEnd/>
            <a:tailEnd/>
          </a:ln>
        </p:spPr>
        <p:txBody>
          <a:bodyPr>
            <a:spAutoFit/>
          </a:bodyPr>
          <a:lstStyle/>
          <a:p>
            <a:pPr algn="ctr" eaLnBrk="0" hangingPunct="0"/>
            <a:r>
              <a:rPr lang="en-US" sz="800" b="1" dirty="0"/>
              <a:t>PLANETARY SCIENCE &amp; ROBOTIC EXPLORATION* </a:t>
            </a:r>
          </a:p>
        </p:txBody>
      </p:sp>
      <p:grpSp>
        <p:nvGrpSpPr>
          <p:cNvPr id="23" name="Group 2320"/>
          <p:cNvGrpSpPr>
            <a:grpSpLocks/>
          </p:cNvGrpSpPr>
          <p:nvPr/>
        </p:nvGrpSpPr>
        <p:grpSpPr bwMode="auto">
          <a:xfrm>
            <a:off x="152400" y="1295400"/>
            <a:ext cx="1363339" cy="841375"/>
            <a:chOff x="106" y="1992"/>
            <a:chExt cx="700" cy="432"/>
          </a:xfrm>
        </p:grpSpPr>
        <p:sp>
          <p:nvSpPr>
            <p:cNvPr id="24" name="Rectangle 2319"/>
            <p:cNvSpPr>
              <a:spLocks noChangeArrowheads="1"/>
            </p:cNvSpPr>
            <p:nvPr/>
          </p:nvSpPr>
          <p:spPr bwMode="auto">
            <a:xfrm>
              <a:off x="106" y="1992"/>
              <a:ext cx="700" cy="432"/>
            </a:xfrm>
            <a:prstGeom prst="rect">
              <a:avLst/>
            </a:prstGeom>
            <a:solidFill>
              <a:schemeClr val="tx1"/>
            </a:solidFill>
            <a:ln w="9525">
              <a:solidFill>
                <a:schemeClr val="tx1"/>
              </a:solidFill>
              <a:miter lim="800000"/>
              <a:headEnd/>
              <a:tailEnd/>
            </a:ln>
          </p:spPr>
          <p:txBody>
            <a:bodyPr wrap="none" anchor="ctr"/>
            <a:lstStyle/>
            <a:p>
              <a:endParaRPr lang="en-US"/>
            </a:p>
          </p:txBody>
        </p:sp>
        <p:pic>
          <p:nvPicPr>
            <p:cNvPr id="25" name="Picture 2318" descr="planets3"/>
            <p:cNvPicPr>
              <a:picLocks noChangeAspect="1" noChangeArrowheads="1"/>
            </p:cNvPicPr>
            <p:nvPr/>
          </p:nvPicPr>
          <p:blipFill>
            <a:blip r:embed="rId4" cstate="print"/>
            <a:srcRect/>
            <a:stretch>
              <a:fillRect/>
            </a:stretch>
          </p:blipFill>
          <p:spPr bwMode="auto">
            <a:xfrm>
              <a:off x="108" y="2048"/>
              <a:ext cx="692" cy="326"/>
            </a:xfrm>
            <a:prstGeom prst="rect">
              <a:avLst/>
            </a:prstGeom>
            <a:solidFill>
              <a:schemeClr val="tx1"/>
            </a:solidFill>
            <a:ln w="9525">
              <a:noFill/>
              <a:miter lim="800000"/>
              <a:headEnd/>
              <a:tailEnd/>
            </a:ln>
          </p:spPr>
        </p:pic>
      </p:grpSp>
      <p:sp>
        <p:nvSpPr>
          <p:cNvPr id="26" name="Text Box 2254"/>
          <p:cNvSpPr txBox="1">
            <a:spLocks noChangeAspect="1" noChangeArrowheads="1"/>
          </p:cNvSpPr>
          <p:nvPr/>
        </p:nvSpPr>
        <p:spPr bwMode="auto">
          <a:xfrm>
            <a:off x="306839" y="3581400"/>
            <a:ext cx="1023037" cy="215444"/>
          </a:xfrm>
          <a:prstGeom prst="rect">
            <a:avLst/>
          </a:prstGeom>
          <a:noFill/>
          <a:ln w="9525">
            <a:noFill/>
            <a:miter lim="800000"/>
            <a:headEnd/>
            <a:tailEnd/>
          </a:ln>
        </p:spPr>
        <p:txBody>
          <a:bodyPr wrap="none">
            <a:spAutoFit/>
          </a:bodyPr>
          <a:lstStyle/>
          <a:p>
            <a:pPr algn="ctr" eaLnBrk="0" hangingPunct="0"/>
            <a:r>
              <a:rPr lang="en-US" sz="800" b="1" dirty="0"/>
              <a:t>EARTH SCIENCE</a:t>
            </a:r>
          </a:p>
        </p:txBody>
      </p:sp>
      <p:sp>
        <p:nvSpPr>
          <p:cNvPr id="28" name="Text Box 2254"/>
          <p:cNvSpPr txBox="1">
            <a:spLocks noChangeAspect="1" noChangeArrowheads="1"/>
          </p:cNvSpPr>
          <p:nvPr/>
        </p:nvSpPr>
        <p:spPr bwMode="auto">
          <a:xfrm>
            <a:off x="152400" y="4876800"/>
            <a:ext cx="1328358" cy="215444"/>
          </a:xfrm>
          <a:prstGeom prst="rect">
            <a:avLst/>
          </a:prstGeom>
          <a:noFill/>
          <a:ln w="9525">
            <a:noFill/>
            <a:miter lim="800000"/>
            <a:headEnd/>
            <a:tailEnd/>
          </a:ln>
        </p:spPr>
        <p:txBody>
          <a:bodyPr wrap="none">
            <a:spAutoFit/>
          </a:bodyPr>
          <a:lstStyle/>
          <a:p>
            <a:pPr algn="ctr" eaLnBrk="0" hangingPunct="0"/>
            <a:r>
              <a:rPr lang="en-US" sz="800" b="1" dirty="0"/>
              <a:t>HUMAN EXPLORATION</a:t>
            </a:r>
          </a:p>
        </p:txBody>
      </p:sp>
      <p:pic>
        <p:nvPicPr>
          <p:cNvPr id="29" name="Picture 28"/>
          <p:cNvPicPr>
            <a:picLocks noChangeAspect="1"/>
          </p:cNvPicPr>
          <p:nvPr/>
        </p:nvPicPr>
        <p:blipFill rotWithShape="1">
          <a:blip r:embed="rId5"/>
          <a:srcRect l="11336"/>
          <a:stretch/>
        </p:blipFill>
        <p:spPr>
          <a:xfrm>
            <a:off x="152864" y="3886200"/>
            <a:ext cx="1371135" cy="990600"/>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b="10096"/>
          <a:stretch/>
        </p:blipFill>
        <p:spPr>
          <a:xfrm>
            <a:off x="147204" y="2558994"/>
            <a:ext cx="1368723" cy="1066801"/>
          </a:xfrm>
          <a:prstGeom prst="rect">
            <a:avLst/>
          </a:prstGeom>
        </p:spPr>
      </p:pic>
      <p:pic>
        <p:nvPicPr>
          <p:cNvPr id="4" name="Picture 3">
            <a:extLst>
              <a:ext uri="{FF2B5EF4-FFF2-40B4-BE49-F238E27FC236}">
                <a16:creationId xmlns:a16="http://schemas.microsoft.com/office/drawing/2014/main" id="{C1C193C3-5394-C84F-86A2-008C71D710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07039" y="1363881"/>
            <a:ext cx="6970901" cy="3479223"/>
          </a:xfrm>
          <a:prstGeom prst="rect">
            <a:avLst/>
          </a:prstGeom>
        </p:spPr>
      </p:pic>
      <p:sp>
        <p:nvSpPr>
          <p:cNvPr id="27" name="TextBox 26">
            <a:extLst>
              <a:ext uri="{FF2B5EF4-FFF2-40B4-BE49-F238E27FC236}">
                <a16:creationId xmlns:a16="http://schemas.microsoft.com/office/drawing/2014/main" id="{5D9F9F14-C6E1-2D42-8CF6-EC9582FA19C0}"/>
              </a:ext>
            </a:extLst>
          </p:cNvPr>
          <p:cNvSpPr txBox="1"/>
          <p:nvPr/>
        </p:nvSpPr>
        <p:spPr>
          <a:xfrm>
            <a:off x="1902276" y="4883655"/>
            <a:ext cx="6862345" cy="1384995"/>
          </a:xfrm>
          <a:prstGeom prst="rect">
            <a:avLst/>
          </a:prstGeom>
          <a:noFill/>
        </p:spPr>
        <p:txBody>
          <a:bodyPr wrap="square" rtlCol="0">
            <a:spAutoFit/>
          </a:bodyPr>
          <a:lstStyle/>
          <a:p>
            <a:pPr marL="171450" indent="-171450">
              <a:spcAft>
                <a:spcPts val="600"/>
              </a:spcAft>
              <a:buFont typeface="Arial" panose="020B0604020202020204" pitchFamily="34" charset="0"/>
              <a:buChar char="•"/>
            </a:pPr>
            <a:r>
              <a:rPr lang="en-US" sz="1200" dirty="0"/>
              <a:t>The clustering algorithmic workflow allows users to explore many dimensions of data at once.</a:t>
            </a:r>
          </a:p>
          <a:p>
            <a:pPr marL="171450" indent="-171450">
              <a:spcAft>
                <a:spcPts val="600"/>
              </a:spcAft>
              <a:buFont typeface="Arial" panose="020B0604020202020204" pitchFamily="34" charset="0"/>
              <a:buChar char="•"/>
            </a:pPr>
            <a:endParaRPr lang="en-US" sz="800" dirty="0"/>
          </a:p>
          <a:p>
            <a:pPr marL="171450" indent="-171450">
              <a:spcAft>
                <a:spcPts val="600"/>
              </a:spcAft>
              <a:buFont typeface="Arial" panose="020B0604020202020204" pitchFamily="34" charset="0"/>
              <a:buChar char="•"/>
            </a:pPr>
            <a:r>
              <a:rPr lang="en-US" sz="1200" dirty="0"/>
              <a:t>Outputs from each algorithm are displayed, along with explanations of how the algorithm works, to inform users on which algorithm they should select.</a:t>
            </a:r>
          </a:p>
          <a:p>
            <a:pPr marL="628650" lvl="1" indent="-171450">
              <a:spcAft>
                <a:spcPts val="600"/>
              </a:spcAft>
              <a:buFont typeface="Arial" panose="020B0604020202020204" pitchFamily="34" charset="0"/>
              <a:buChar char="•"/>
            </a:pPr>
            <a:endParaRPr lang="en-US" sz="800" dirty="0"/>
          </a:p>
          <a:p>
            <a:pPr marL="171450" indent="-171450">
              <a:spcAft>
                <a:spcPts val="600"/>
              </a:spcAft>
              <a:buFont typeface="Arial" panose="020B0604020202020204" pitchFamily="34" charset="0"/>
              <a:buChar char="•"/>
            </a:pPr>
            <a:r>
              <a:rPr lang="en-US" sz="1200" dirty="0"/>
              <a:t>Clustering model outputs can be saved as selections and applied to another forms of analysis.</a:t>
            </a:r>
          </a:p>
        </p:txBody>
      </p:sp>
      <p:sp>
        <p:nvSpPr>
          <p:cNvPr id="30" name="Title 1">
            <a:extLst>
              <a:ext uri="{FF2B5EF4-FFF2-40B4-BE49-F238E27FC236}">
                <a16:creationId xmlns:a16="http://schemas.microsoft.com/office/drawing/2014/main" id="{8D3E8D54-F8B4-3E4F-8045-7615781EF940}"/>
              </a:ext>
            </a:extLst>
          </p:cNvPr>
          <p:cNvSpPr>
            <a:spLocks noGrp="1"/>
          </p:cNvSpPr>
          <p:nvPr>
            <p:ph type="title"/>
          </p:nvPr>
        </p:nvSpPr>
        <p:spPr>
          <a:xfrm>
            <a:off x="457200" y="300356"/>
            <a:ext cx="8229600" cy="520954"/>
          </a:xfrm>
        </p:spPr>
        <p:txBody>
          <a:bodyPr/>
          <a:lstStyle/>
          <a:p>
            <a:r>
              <a:rPr lang="en-US" sz="2800" dirty="0"/>
              <a:t>Technology Accomplishments</a:t>
            </a:r>
            <a:br>
              <a:rPr lang="en-US" sz="2800" dirty="0"/>
            </a:br>
            <a:br>
              <a:rPr lang="en-US" sz="2800" dirty="0"/>
            </a:br>
            <a:endParaRPr lang="en-US" sz="2800" dirty="0"/>
          </a:p>
        </p:txBody>
      </p:sp>
    </p:spTree>
    <p:extLst>
      <p:ext uri="{BB962C8B-B14F-4D97-AF65-F5344CB8AC3E}">
        <p14:creationId xmlns:p14="http://schemas.microsoft.com/office/powerpoint/2010/main" val="4133168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829118-BB4C-D84C-9183-BEBD933AFB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2276" y="1363881"/>
            <a:ext cx="6975664" cy="3462919"/>
          </a:xfrm>
          <a:prstGeom prst="rect">
            <a:avLst/>
          </a:prstGeom>
        </p:spPr>
      </p:pic>
      <p:sp>
        <p:nvSpPr>
          <p:cNvPr id="18" name="Rectangle 17"/>
          <p:cNvSpPr/>
          <p:nvPr/>
        </p:nvSpPr>
        <p:spPr bwMode="auto">
          <a:xfrm>
            <a:off x="71437" y="1243529"/>
            <a:ext cx="1600200" cy="5181600"/>
          </a:xfrm>
          <a:prstGeom prst="rect">
            <a:avLst/>
          </a:prstGeom>
          <a:solidFill>
            <a:srgbClr val="E4DCD2">
              <a:alpha val="50000"/>
            </a:srgbClr>
          </a:solidFill>
          <a:ln w="9525" cap="flat" cmpd="sng" algn="ctr">
            <a:solidFill>
              <a:schemeClr val="tx1"/>
            </a:solidFill>
            <a:prstDash val="solid"/>
            <a:round/>
            <a:headEnd type="none" w="med" len="med"/>
            <a:tailEnd type="none" w="med" len="med"/>
          </a:ln>
          <a:effectLst/>
          <a:scene3d>
            <a:camera prst="orthographicFront"/>
            <a:lightRig rig="threePt" dir="t"/>
          </a:scene3d>
          <a:sp3d>
            <a:bevelT w="139700" h="139700" prst="divo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600" dirty="0"/>
          </a:p>
        </p:txBody>
      </p:sp>
      <p:sp>
        <p:nvSpPr>
          <p:cNvPr id="19" name="Rectangle 18"/>
          <p:cNvSpPr/>
          <p:nvPr/>
        </p:nvSpPr>
        <p:spPr bwMode="auto">
          <a:xfrm>
            <a:off x="76200" y="1143000"/>
            <a:ext cx="1600200" cy="5181600"/>
          </a:xfrm>
          <a:prstGeom prst="rect">
            <a:avLst/>
          </a:prstGeom>
          <a:solidFill>
            <a:srgbClr val="E4DCD2">
              <a:alpha val="50000"/>
            </a:srgbClr>
          </a:solidFill>
          <a:ln w="9525" cap="flat" cmpd="sng" algn="ctr">
            <a:solidFill>
              <a:schemeClr val="tx1"/>
            </a:solidFill>
            <a:prstDash val="solid"/>
            <a:round/>
            <a:headEnd type="none" w="med" len="med"/>
            <a:tailEnd type="none" w="med" len="med"/>
          </a:ln>
          <a:effectLst/>
          <a:scene3d>
            <a:camera prst="orthographicFront"/>
            <a:lightRig rig="threePt" dir="t"/>
          </a:scene3d>
          <a:sp3d>
            <a:bevelT w="139700" h="139700" prst="divo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600" dirty="0"/>
          </a:p>
        </p:txBody>
      </p:sp>
      <p:pic>
        <p:nvPicPr>
          <p:cNvPr id="20" name="Picture 2249" descr="origins"/>
          <p:cNvPicPr preferRelativeResize="0">
            <a:picLocks noChangeAspect="1" noChangeArrowheads="1"/>
          </p:cNvPicPr>
          <p:nvPr/>
        </p:nvPicPr>
        <p:blipFill>
          <a:blip r:embed="rId3" cstate="print"/>
          <a:srcRect/>
          <a:stretch>
            <a:fillRect/>
          </a:stretch>
        </p:blipFill>
        <p:spPr bwMode="auto">
          <a:xfrm>
            <a:off x="152400" y="5160654"/>
            <a:ext cx="1376973" cy="782946"/>
          </a:xfrm>
          <a:prstGeom prst="rect">
            <a:avLst/>
          </a:prstGeom>
          <a:solidFill>
            <a:schemeClr val="tx1"/>
          </a:solidFill>
          <a:ln w="9525">
            <a:solidFill>
              <a:schemeClr val="tx1"/>
            </a:solidFill>
            <a:miter lim="800000"/>
            <a:headEnd/>
            <a:tailEnd/>
          </a:ln>
        </p:spPr>
      </p:pic>
      <p:sp>
        <p:nvSpPr>
          <p:cNvPr id="21" name="Text Box 2254"/>
          <p:cNvSpPr txBox="1">
            <a:spLocks noChangeAspect="1" noChangeArrowheads="1"/>
          </p:cNvSpPr>
          <p:nvPr/>
        </p:nvSpPr>
        <p:spPr bwMode="auto">
          <a:xfrm>
            <a:off x="344487" y="5943600"/>
            <a:ext cx="1027113" cy="214313"/>
          </a:xfrm>
          <a:prstGeom prst="rect">
            <a:avLst/>
          </a:prstGeom>
          <a:noFill/>
          <a:ln w="9525">
            <a:noFill/>
            <a:miter lim="800000"/>
            <a:headEnd/>
            <a:tailEnd/>
          </a:ln>
        </p:spPr>
        <p:txBody>
          <a:bodyPr wrap="none">
            <a:spAutoFit/>
          </a:bodyPr>
          <a:lstStyle/>
          <a:p>
            <a:pPr algn="ctr" eaLnBrk="0" hangingPunct="0"/>
            <a:r>
              <a:rPr lang="en-US" sz="800" b="1" dirty="0"/>
              <a:t>ASTROPHYSICS*</a:t>
            </a:r>
          </a:p>
        </p:txBody>
      </p:sp>
      <p:sp>
        <p:nvSpPr>
          <p:cNvPr id="22" name="Text Box 2255"/>
          <p:cNvSpPr txBox="1">
            <a:spLocks noChangeAspect="1" noChangeArrowheads="1"/>
          </p:cNvSpPr>
          <p:nvPr/>
        </p:nvSpPr>
        <p:spPr bwMode="auto">
          <a:xfrm>
            <a:off x="147637" y="2132013"/>
            <a:ext cx="1376363" cy="458787"/>
          </a:xfrm>
          <a:prstGeom prst="rect">
            <a:avLst/>
          </a:prstGeom>
          <a:noFill/>
          <a:ln w="9525">
            <a:noFill/>
            <a:miter lim="800000"/>
            <a:headEnd/>
            <a:tailEnd/>
          </a:ln>
        </p:spPr>
        <p:txBody>
          <a:bodyPr>
            <a:spAutoFit/>
          </a:bodyPr>
          <a:lstStyle/>
          <a:p>
            <a:pPr algn="ctr" eaLnBrk="0" hangingPunct="0"/>
            <a:r>
              <a:rPr lang="en-US" sz="800" b="1" dirty="0"/>
              <a:t>PLANETARY SCIENCE &amp; ROBOTIC EXPLORATION* </a:t>
            </a:r>
          </a:p>
        </p:txBody>
      </p:sp>
      <p:grpSp>
        <p:nvGrpSpPr>
          <p:cNvPr id="23" name="Group 2320"/>
          <p:cNvGrpSpPr>
            <a:grpSpLocks/>
          </p:cNvGrpSpPr>
          <p:nvPr/>
        </p:nvGrpSpPr>
        <p:grpSpPr bwMode="auto">
          <a:xfrm>
            <a:off x="152400" y="1295400"/>
            <a:ext cx="1363339" cy="841375"/>
            <a:chOff x="106" y="1992"/>
            <a:chExt cx="700" cy="432"/>
          </a:xfrm>
        </p:grpSpPr>
        <p:sp>
          <p:nvSpPr>
            <p:cNvPr id="24" name="Rectangle 2319"/>
            <p:cNvSpPr>
              <a:spLocks noChangeArrowheads="1"/>
            </p:cNvSpPr>
            <p:nvPr/>
          </p:nvSpPr>
          <p:spPr bwMode="auto">
            <a:xfrm>
              <a:off x="106" y="1992"/>
              <a:ext cx="700" cy="432"/>
            </a:xfrm>
            <a:prstGeom prst="rect">
              <a:avLst/>
            </a:prstGeom>
            <a:solidFill>
              <a:schemeClr val="tx1"/>
            </a:solidFill>
            <a:ln w="9525">
              <a:solidFill>
                <a:schemeClr val="tx1"/>
              </a:solidFill>
              <a:miter lim="800000"/>
              <a:headEnd/>
              <a:tailEnd/>
            </a:ln>
          </p:spPr>
          <p:txBody>
            <a:bodyPr wrap="none" anchor="ctr"/>
            <a:lstStyle/>
            <a:p>
              <a:endParaRPr lang="en-US"/>
            </a:p>
          </p:txBody>
        </p:sp>
        <p:pic>
          <p:nvPicPr>
            <p:cNvPr id="25" name="Picture 2318" descr="planets3"/>
            <p:cNvPicPr>
              <a:picLocks noChangeAspect="1" noChangeArrowheads="1"/>
            </p:cNvPicPr>
            <p:nvPr/>
          </p:nvPicPr>
          <p:blipFill>
            <a:blip r:embed="rId4" cstate="print"/>
            <a:srcRect/>
            <a:stretch>
              <a:fillRect/>
            </a:stretch>
          </p:blipFill>
          <p:spPr bwMode="auto">
            <a:xfrm>
              <a:off x="108" y="2048"/>
              <a:ext cx="692" cy="326"/>
            </a:xfrm>
            <a:prstGeom prst="rect">
              <a:avLst/>
            </a:prstGeom>
            <a:solidFill>
              <a:schemeClr val="tx1"/>
            </a:solidFill>
            <a:ln w="9525">
              <a:noFill/>
              <a:miter lim="800000"/>
              <a:headEnd/>
              <a:tailEnd/>
            </a:ln>
          </p:spPr>
        </p:pic>
      </p:grpSp>
      <p:sp>
        <p:nvSpPr>
          <p:cNvPr id="26" name="Text Box 2254"/>
          <p:cNvSpPr txBox="1">
            <a:spLocks noChangeAspect="1" noChangeArrowheads="1"/>
          </p:cNvSpPr>
          <p:nvPr/>
        </p:nvSpPr>
        <p:spPr bwMode="auto">
          <a:xfrm>
            <a:off x="306839" y="3581400"/>
            <a:ext cx="1023037" cy="215444"/>
          </a:xfrm>
          <a:prstGeom prst="rect">
            <a:avLst/>
          </a:prstGeom>
          <a:noFill/>
          <a:ln w="9525">
            <a:noFill/>
            <a:miter lim="800000"/>
            <a:headEnd/>
            <a:tailEnd/>
          </a:ln>
        </p:spPr>
        <p:txBody>
          <a:bodyPr wrap="none">
            <a:spAutoFit/>
          </a:bodyPr>
          <a:lstStyle/>
          <a:p>
            <a:pPr algn="ctr" eaLnBrk="0" hangingPunct="0"/>
            <a:r>
              <a:rPr lang="en-US" sz="800" b="1" dirty="0"/>
              <a:t>EARTH SCIENCE</a:t>
            </a:r>
          </a:p>
        </p:txBody>
      </p:sp>
      <p:sp>
        <p:nvSpPr>
          <p:cNvPr id="28" name="Text Box 2254"/>
          <p:cNvSpPr txBox="1">
            <a:spLocks noChangeAspect="1" noChangeArrowheads="1"/>
          </p:cNvSpPr>
          <p:nvPr/>
        </p:nvSpPr>
        <p:spPr bwMode="auto">
          <a:xfrm>
            <a:off x="152400" y="4876800"/>
            <a:ext cx="1328358" cy="215444"/>
          </a:xfrm>
          <a:prstGeom prst="rect">
            <a:avLst/>
          </a:prstGeom>
          <a:noFill/>
          <a:ln w="9525">
            <a:noFill/>
            <a:miter lim="800000"/>
            <a:headEnd/>
            <a:tailEnd/>
          </a:ln>
        </p:spPr>
        <p:txBody>
          <a:bodyPr wrap="none">
            <a:spAutoFit/>
          </a:bodyPr>
          <a:lstStyle/>
          <a:p>
            <a:pPr algn="ctr" eaLnBrk="0" hangingPunct="0"/>
            <a:r>
              <a:rPr lang="en-US" sz="800" b="1" dirty="0"/>
              <a:t>HUMAN EXPLORATION</a:t>
            </a:r>
          </a:p>
        </p:txBody>
      </p:sp>
      <p:pic>
        <p:nvPicPr>
          <p:cNvPr id="29" name="Picture 28"/>
          <p:cNvPicPr>
            <a:picLocks noChangeAspect="1"/>
          </p:cNvPicPr>
          <p:nvPr/>
        </p:nvPicPr>
        <p:blipFill rotWithShape="1">
          <a:blip r:embed="rId5"/>
          <a:srcRect l="11336"/>
          <a:stretch/>
        </p:blipFill>
        <p:spPr>
          <a:xfrm>
            <a:off x="152864" y="3886200"/>
            <a:ext cx="1371135" cy="990600"/>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b="10096"/>
          <a:stretch/>
        </p:blipFill>
        <p:spPr>
          <a:xfrm>
            <a:off x="147204" y="2558994"/>
            <a:ext cx="1368723" cy="1066801"/>
          </a:xfrm>
          <a:prstGeom prst="rect">
            <a:avLst/>
          </a:prstGeom>
        </p:spPr>
      </p:pic>
      <p:pic>
        <p:nvPicPr>
          <p:cNvPr id="4" name="Picture 3">
            <a:extLst>
              <a:ext uri="{FF2B5EF4-FFF2-40B4-BE49-F238E27FC236}">
                <a16:creationId xmlns:a16="http://schemas.microsoft.com/office/drawing/2014/main" id="{C1C193C3-5394-C84F-86A2-008C71D710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07039" y="1363881"/>
            <a:ext cx="6970901" cy="3479223"/>
          </a:xfrm>
          <a:prstGeom prst="rect">
            <a:avLst/>
          </a:prstGeom>
        </p:spPr>
      </p:pic>
      <p:pic>
        <p:nvPicPr>
          <p:cNvPr id="6" name="Picture 5">
            <a:extLst>
              <a:ext uri="{FF2B5EF4-FFF2-40B4-BE49-F238E27FC236}">
                <a16:creationId xmlns:a16="http://schemas.microsoft.com/office/drawing/2014/main" id="{58E0E613-9419-D241-B0D4-3E87397810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2276" y="1363881"/>
            <a:ext cx="6975664" cy="3475375"/>
          </a:xfrm>
          <a:prstGeom prst="rect">
            <a:avLst/>
          </a:prstGeom>
        </p:spPr>
      </p:pic>
      <p:sp>
        <p:nvSpPr>
          <p:cNvPr id="27" name="Title 1">
            <a:extLst>
              <a:ext uri="{FF2B5EF4-FFF2-40B4-BE49-F238E27FC236}">
                <a16:creationId xmlns:a16="http://schemas.microsoft.com/office/drawing/2014/main" id="{D1DBDDC9-AC73-7441-B34C-778F66D72310}"/>
              </a:ext>
            </a:extLst>
          </p:cNvPr>
          <p:cNvSpPr>
            <a:spLocks noGrp="1"/>
          </p:cNvSpPr>
          <p:nvPr>
            <p:ph type="title"/>
          </p:nvPr>
        </p:nvSpPr>
        <p:spPr>
          <a:xfrm>
            <a:off x="457200" y="300356"/>
            <a:ext cx="8229600" cy="520954"/>
          </a:xfrm>
        </p:spPr>
        <p:txBody>
          <a:bodyPr/>
          <a:lstStyle/>
          <a:p>
            <a:r>
              <a:rPr lang="en-US" sz="2800" dirty="0"/>
              <a:t>Technology Accomplishments</a:t>
            </a:r>
            <a:br>
              <a:rPr lang="en-US" sz="2800" dirty="0"/>
            </a:br>
            <a:br>
              <a:rPr lang="en-US" sz="2800" dirty="0"/>
            </a:br>
            <a:endParaRPr lang="en-US" sz="2800" dirty="0"/>
          </a:p>
        </p:txBody>
      </p:sp>
      <p:sp>
        <p:nvSpPr>
          <p:cNvPr id="31" name="TextBox 30">
            <a:extLst>
              <a:ext uri="{FF2B5EF4-FFF2-40B4-BE49-F238E27FC236}">
                <a16:creationId xmlns:a16="http://schemas.microsoft.com/office/drawing/2014/main" id="{5D88049A-5F4D-3649-B97D-0C9191C45464}"/>
              </a:ext>
            </a:extLst>
          </p:cNvPr>
          <p:cNvSpPr txBox="1"/>
          <p:nvPr/>
        </p:nvSpPr>
        <p:spPr>
          <a:xfrm>
            <a:off x="1902276" y="4883655"/>
            <a:ext cx="7241724" cy="1384995"/>
          </a:xfrm>
          <a:prstGeom prst="rect">
            <a:avLst/>
          </a:prstGeom>
          <a:noFill/>
        </p:spPr>
        <p:txBody>
          <a:bodyPr wrap="square" rtlCol="0">
            <a:spAutoFit/>
          </a:bodyPr>
          <a:lstStyle/>
          <a:p>
            <a:pPr marL="171450" indent="-171450">
              <a:spcAft>
                <a:spcPts val="600"/>
              </a:spcAft>
              <a:buFont typeface="Arial" panose="020B0604020202020204" pitchFamily="34" charset="0"/>
              <a:buChar char="•"/>
            </a:pPr>
            <a:r>
              <a:rPr lang="en-US" sz="1200" dirty="0"/>
              <a:t>The “Explain This” allows users to gain understanding into data phenomena in a guided workflow.</a:t>
            </a:r>
          </a:p>
          <a:p>
            <a:pPr marL="171450" indent="-171450">
              <a:spcAft>
                <a:spcPts val="600"/>
              </a:spcAft>
              <a:buFont typeface="Arial" panose="020B0604020202020204" pitchFamily="34" charset="0"/>
              <a:buChar char="•"/>
            </a:pPr>
            <a:endParaRPr lang="en-US" sz="800" dirty="0"/>
          </a:p>
          <a:p>
            <a:pPr marL="171450" indent="-171450">
              <a:spcAft>
                <a:spcPts val="600"/>
              </a:spcAft>
              <a:buFont typeface="Arial" panose="020B0604020202020204" pitchFamily="34" charset="0"/>
              <a:buChar char="•"/>
            </a:pPr>
            <a:r>
              <a:rPr lang="en-US" sz="1200" dirty="0"/>
              <a:t>User identifies two data regions and requests can explanation of how they differ.</a:t>
            </a:r>
          </a:p>
          <a:p>
            <a:pPr marL="628650" lvl="1" indent="-171450">
              <a:spcAft>
                <a:spcPts val="600"/>
              </a:spcAft>
              <a:buFont typeface="Arial" panose="020B0604020202020204" pitchFamily="34" charset="0"/>
              <a:buChar char="•"/>
            </a:pPr>
            <a:endParaRPr lang="en-US" sz="800" dirty="0"/>
          </a:p>
          <a:p>
            <a:pPr marL="171450" indent="-171450">
              <a:spcAft>
                <a:spcPts val="600"/>
              </a:spcAft>
              <a:buFont typeface="Arial" panose="020B0604020202020204" pitchFamily="34" charset="0"/>
              <a:buChar char="•"/>
            </a:pPr>
            <a:r>
              <a:rPr lang="en-US" sz="1200" dirty="0"/>
              <a:t>Using intuitive decision trees and histograms, CODEX defines for the user what makes the two populations of data unique. </a:t>
            </a:r>
          </a:p>
        </p:txBody>
      </p:sp>
    </p:spTree>
    <p:extLst>
      <p:ext uri="{BB962C8B-B14F-4D97-AF65-F5344CB8AC3E}">
        <p14:creationId xmlns:p14="http://schemas.microsoft.com/office/powerpoint/2010/main" val="1140749213"/>
      </p:ext>
    </p:extLst>
  </p:cSld>
  <p:clrMapOvr>
    <a:masterClrMapping/>
  </p:clrMapOvr>
</p:sld>
</file>

<file path=ppt/theme/theme1.xml><?xml version="1.0" encoding="utf-8"?>
<a:theme xmlns:a="http://schemas.openxmlformats.org/drawingml/2006/main" name="MGSS Theme">
  <a:themeElements>
    <a:clrScheme name="mgss_master_slide_forma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gss_master_slide_forma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C000">
            <a:alpha val="50000"/>
          </a:srgbClr>
        </a:solidFill>
        <a:ln w="9525" cap="flat" cmpd="sng" algn="ctr">
          <a:solidFill>
            <a:schemeClr val="tx1"/>
          </a:solid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600" dirty="0" smtClean="0"/>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cs typeface="Arial" pitchFamily="34" charset="0"/>
          </a:defRPr>
        </a:defPPr>
      </a:lstStyle>
    </a:lnDef>
    <a:txDef>
      <a:spPr>
        <a:noFill/>
      </a:spPr>
      <a:bodyPr wrap="square" rtlCol="0">
        <a:spAutoFit/>
      </a:bodyPr>
      <a:lstStyle>
        <a:defPPr algn="ctr">
          <a:spcAft>
            <a:spcPts val="600"/>
          </a:spcAft>
          <a:defRPr sz="800" dirty="0" smtClean="0"/>
        </a:defPPr>
      </a:lstStyle>
    </a:txDef>
  </a:objectDefaults>
  <a:extraClrSchemeLst>
    <a:extraClrScheme>
      <a:clrScheme name="mgss_master_slide_forma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gss_master_slide_forma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gss_master_slide_forma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gss_master_slide_forma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gss_master_slide_forma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gss_master_slide_forma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gss_master_slide_forma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gss_master_slide_forma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gss_master_slide_forma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gss_master_slide_forma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gss_master_slide_forma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gss_master_slide_forma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MGSS Theme</Template>
  <TotalTime>5399</TotalTime>
  <Words>975</Words>
  <Application>Microsoft Macintosh PowerPoint</Application>
  <PresentationFormat>On-screen Show (4:3)</PresentationFormat>
  <Paragraphs>158</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ＭＳ Ｐゴシック</vt:lpstr>
      <vt:lpstr>.HelveticaNeueDeskInterface-Regular</vt:lpstr>
      <vt:lpstr>Arial</vt:lpstr>
      <vt:lpstr>Calibri</vt:lpstr>
      <vt:lpstr>Geneva</vt:lpstr>
      <vt:lpstr>Univers (WN)</vt:lpstr>
      <vt:lpstr>MGSS Theme</vt:lpstr>
      <vt:lpstr>Complex Data explorer CODEX</vt:lpstr>
      <vt:lpstr>Complex Data Explorer - CODEX</vt:lpstr>
      <vt:lpstr>Technology Overview</vt:lpstr>
      <vt:lpstr>Data-Driven Explorer  Mission Relevance  </vt:lpstr>
      <vt:lpstr>Technology Accomplishments  </vt:lpstr>
      <vt:lpstr>PowerPoint Presentation</vt:lpstr>
      <vt:lpstr>Technology Accomplishments  </vt:lpstr>
      <vt:lpstr>Technology Accomplishments  </vt:lpstr>
      <vt:lpstr>Technology Accomplishments  </vt:lpstr>
      <vt:lpstr>Financials  </vt:lpstr>
      <vt:lpstr>Overview</vt:lpstr>
    </vt:vector>
  </TitlesOfParts>
  <Company>Jet Propulsion Laboratory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Retreat Agenda and Format</dc:title>
  <dc:creator>Jet Propulsion Laboratory</dc:creator>
  <cp:lastModifiedBy>Microsoft Office User</cp:lastModifiedBy>
  <cp:revision>149</cp:revision>
  <dcterms:created xsi:type="dcterms:W3CDTF">2011-01-28T02:04:08Z</dcterms:created>
  <dcterms:modified xsi:type="dcterms:W3CDTF">2019-09-10T21:02:30Z</dcterms:modified>
</cp:coreProperties>
</file>